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65" r:id="rId2"/>
    <p:sldId id="278" r:id="rId3"/>
    <p:sldId id="410" r:id="rId4"/>
    <p:sldId id="405" r:id="rId5"/>
    <p:sldId id="406" r:id="rId6"/>
    <p:sldId id="408" r:id="rId7"/>
    <p:sldId id="294" r:id="rId8"/>
    <p:sldId id="288" r:id="rId9"/>
    <p:sldId id="295" r:id="rId10"/>
    <p:sldId id="289" r:id="rId11"/>
    <p:sldId id="277" r:id="rId12"/>
    <p:sldId id="423" r:id="rId13"/>
    <p:sldId id="425" r:id="rId14"/>
    <p:sldId id="430" r:id="rId15"/>
    <p:sldId id="435" r:id="rId16"/>
    <p:sldId id="436" r:id="rId17"/>
    <p:sldId id="434" r:id="rId18"/>
    <p:sldId id="424" r:id="rId19"/>
    <p:sldId id="259" r:id="rId20"/>
  </p:sldIdLst>
  <p:sldSz cx="12192000" cy="6858000"/>
  <p:notesSz cx="6858000" cy="9144000"/>
  <p:defaultText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498"/>
    <p:restoredTop sz="95940"/>
  </p:normalViewPr>
  <p:slideViewPr>
    <p:cSldViewPr snapToGrid="0" snapToObjects="1">
      <p:cViewPr varScale="1">
        <p:scale>
          <a:sx n="110" d="100"/>
          <a:sy n="110" d="100"/>
        </p:scale>
        <p:origin x="296" y="1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tiff>
</file>

<file path=ppt/media/image11.tiff>
</file>

<file path=ppt/media/image12.tiff>
</file>

<file path=ppt/media/image13.tiff>
</file>

<file path=ppt/media/image14.png>
</file>

<file path=ppt/media/image15.png>
</file>

<file path=ppt/media/image2.jpg>
</file>

<file path=ppt/media/image3.png>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754BB3-3D63-1D4A-A1C9-C0FC2036F838}" type="datetimeFigureOut">
              <a:rPr lang="en-SE" smtClean="0"/>
              <a:t>2021-10-24</a:t>
            </a:fld>
            <a:endParaRPr lang="en-S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44F0AB-B1AC-4340-B3C6-9B66E556E39E}" type="slidenum">
              <a:rPr lang="en-SE" smtClean="0"/>
              <a:t>‹#›</a:t>
            </a:fld>
            <a:endParaRPr lang="en-SE"/>
          </a:p>
        </p:txBody>
      </p:sp>
    </p:spTree>
    <p:extLst>
      <p:ext uri="{BB962C8B-B14F-4D97-AF65-F5344CB8AC3E}">
        <p14:creationId xmlns:p14="http://schemas.microsoft.com/office/powerpoint/2010/main" val="483026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1</a:t>
            </a:fld>
            <a:endParaRPr lang="en-GB"/>
          </a:p>
        </p:txBody>
      </p:sp>
    </p:spTree>
    <p:extLst>
      <p:ext uri="{BB962C8B-B14F-4D97-AF65-F5344CB8AC3E}">
        <p14:creationId xmlns:p14="http://schemas.microsoft.com/office/powerpoint/2010/main" val="42750965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6DA14-306E-4C83-9CB4-3A8BD5ED89B0}" type="slidenum">
              <a:rPr lang="en-GB" smtClean="0"/>
              <a:t>10</a:t>
            </a:fld>
            <a:endParaRPr lang="en-GB"/>
          </a:p>
        </p:txBody>
      </p:sp>
    </p:spTree>
    <p:extLst>
      <p:ext uri="{BB962C8B-B14F-4D97-AF65-F5344CB8AC3E}">
        <p14:creationId xmlns:p14="http://schemas.microsoft.com/office/powerpoint/2010/main" val="18213044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sz="1400" dirty="0"/>
          </a:p>
        </p:txBody>
      </p:sp>
      <p:sp>
        <p:nvSpPr>
          <p:cNvPr id="4" name="Slide Number Placeholder 3"/>
          <p:cNvSpPr>
            <a:spLocks noGrp="1"/>
          </p:cNvSpPr>
          <p:nvPr>
            <p:ph type="sldNum" sz="quarter" idx="5"/>
          </p:nvPr>
        </p:nvSpPr>
        <p:spPr/>
        <p:txBody>
          <a:bodyPr/>
          <a:lstStyle/>
          <a:p>
            <a:fld id="{DAE1D1E0-01F0-9446-BD7E-E430F0359790}" type="slidenum">
              <a:rPr lang="en-SE" smtClean="0"/>
              <a:t>12</a:t>
            </a:fld>
            <a:endParaRPr lang="en-SE"/>
          </a:p>
        </p:txBody>
      </p:sp>
    </p:spTree>
    <p:extLst>
      <p:ext uri="{BB962C8B-B14F-4D97-AF65-F5344CB8AC3E}">
        <p14:creationId xmlns:p14="http://schemas.microsoft.com/office/powerpoint/2010/main" val="6722403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DAE1D1E0-01F0-9446-BD7E-E430F0359790}" type="slidenum">
              <a:rPr lang="en-SE" smtClean="0"/>
              <a:t>13</a:t>
            </a:fld>
            <a:endParaRPr lang="en-SE"/>
          </a:p>
        </p:txBody>
      </p:sp>
    </p:spTree>
    <p:extLst>
      <p:ext uri="{BB962C8B-B14F-4D97-AF65-F5344CB8AC3E}">
        <p14:creationId xmlns:p14="http://schemas.microsoft.com/office/powerpoint/2010/main" val="21937552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30964EC4-BCE5-E147-9023-6A1B6E77C627}" type="slidenum">
              <a:rPr lang="en-US" smtClean="0"/>
              <a:t>14</a:t>
            </a:fld>
            <a:endParaRPr lang="en-US"/>
          </a:p>
        </p:txBody>
      </p:sp>
    </p:spTree>
    <p:extLst>
      <p:ext uri="{BB962C8B-B14F-4D97-AF65-F5344CB8AC3E}">
        <p14:creationId xmlns:p14="http://schemas.microsoft.com/office/powerpoint/2010/main" val="3331941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DAE1D1E0-01F0-9446-BD7E-E430F0359790}" type="slidenum">
              <a:rPr lang="en-SE" smtClean="0"/>
              <a:t>17</a:t>
            </a:fld>
            <a:endParaRPr lang="en-SE"/>
          </a:p>
        </p:txBody>
      </p:sp>
    </p:spTree>
    <p:extLst>
      <p:ext uri="{BB962C8B-B14F-4D97-AF65-F5344CB8AC3E}">
        <p14:creationId xmlns:p14="http://schemas.microsoft.com/office/powerpoint/2010/main" val="22777667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DAE1D1E0-01F0-9446-BD7E-E430F0359790}" type="slidenum">
              <a:rPr lang="en-SE" smtClean="0"/>
              <a:t>18</a:t>
            </a:fld>
            <a:endParaRPr lang="en-SE"/>
          </a:p>
        </p:txBody>
      </p:sp>
    </p:spTree>
    <p:extLst>
      <p:ext uri="{BB962C8B-B14F-4D97-AF65-F5344CB8AC3E}">
        <p14:creationId xmlns:p14="http://schemas.microsoft.com/office/powerpoint/2010/main" val="12770607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19</a:t>
            </a:fld>
            <a:endParaRPr lang="en-GB"/>
          </a:p>
        </p:txBody>
      </p:sp>
    </p:spTree>
    <p:extLst>
      <p:ext uri="{BB962C8B-B14F-4D97-AF65-F5344CB8AC3E}">
        <p14:creationId xmlns:p14="http://schemas.microsoft.com/office/powerpoint/2010/main" val="1486874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1F03791-791F-2745-829B-98F5647CD410}" type="slidenum">
              <a:rPr lang="en-US" smtClean="0"/>
              <a:t>2</a:t>
            </a:fld>
            <a:endParaRPr lang="en-US"/>
          </a:p>
        </p:txBody>
      </p:sp>
    </p:spTree>
    <p:extLst>
      <p:ext uri="{BB962C8B-B14F-4D97-AF65-F5344CB8AC3E}">
        <p14:creationId xmlns:p14="http://schemas.microsoft.com/office/powerpoint/2010/main" val="563094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3</a:t>
            </a:fld>
            <a:endParaRPr lang="en-GB"/>
          </a:p>
        </p:txBody>
      </p:sp>
    </p:spTree>
    <p:extLst>
      <p:ext uri="{BB962C8B-B14F-4D97-AF65-F5344CB8AC3E}">
        <p14:creationId xmlns:p14="http://schemas.microsoft.com/office/powerpoint/2010/main" val="1109994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1F03791-791F-2745-829B-98F5647CD410}" type="slidenum">
              <a:rPr lang="en-US" smtClean="0"/>
              <a:t>4</a:t>
            </a:fld>
            <a:endParaRPr lang="en-US"/>
          </a:p>
        </p:txBody>
      </p:sp>
    </p:spTree>
    <p:extLst>
      <p:ext uri="{BB962C8B-B14F-4D97-AF65-F5344CB8AC3E}">
        <p14:creationId xmlns:p14="http://schemas.microsoft.com/office/powerpoint/2010/main" val="726686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6DA14-306E-4C83-9CB4-3A8BD5ED89B0}" type="slidenum">
              <a:rPr lang="en-GB" smtClean="0"/>
              <a:t>5</a:t>
            </a:fld>
            <a:endParaRPr lang="en-GB"/>
          </a:p>
        </p:txBody>
      </p:sp>
    </p:spTree>
    <p:extLst>
      <p:ext uri="{BB962C8B-B14F-4D97-AF65-F5344CB8AC3E}">
        <p14:creationId xmlns:p14="http://schemas.microsoft.com/office/powerpoint/2010/main" val="3788261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6</a:t>
            </a:fld>
            <a:endParaRPr lang="en-GB"/>
          </a:p>
        </p:txBody>
      </p:sp>
    </p:spTree>
    <p:extLst>
      <p:ext uri="{BB962C8B-B14F-4D97-AF65-F5344CB8AC3E}">
        <p14:creationId xmlns:p14="http://schemas.microsoft.com/office/powerpoint/2010/main" val="16463610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1F03791-791F-2745-829B-98F5647CD410}" type="slidenum">
              <a:rPr lang="en-US" smtClean="0"/>
              <a:t>7</a:t>
            </a:fld>
            <a:endParaRPr lang="en-US"/>
          </a:p>
        </p:txBody>
      </p:sp>
    </p:spTree>
    <p:extLst>
      <p:ext uri="{BB962C8B-B14F-4D97-AF65-F5344CB8AC3E}">
        <p14:creationId xmlns:p14="http://schemas.microsoft.com/office/powerpoint/2010/main" val="727866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1F03791-791F-2745-829B-98F5647CD410}" type="slidenum">
              <a:rPr lang="en-US" smtClean="0"/>
              <a:t>8</a:t>
            </a:fld>
            <a:endParaRPr lang="en-US"/>
          </a:p>
        </p:txBody>
      </p:sp>
    </p:spTree>
    <p:extLst>
      <p:ext uri="{BB962C8B-B14F-4D97-AF65-F5344CB8AC3E}">
        <p14:creationId xmlns:p14="http://schemas.microsoft.com/office/powerpoint/2010/main" val="19989734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dirty="0"/>
          </a:p>
        </p:txBody>
      </p:sp>
      <p:sp>
        <p:nvSpPr>
          <p:cNvPr id="4" name="Slide Number Placeholder 3"/>
          <p:cNvSpPr>
            <a:spLocks noGrp="1"/>
          </p:cNvSpPr>
          <p:nvPr>
            <p:ph type="sldNum" sz="quarter" idx="5"/>
          </p:nvPr>
        </p:nvSpPr>
        <p:spPr/>
        <p:txBody>
          <a:bodyPr/>
          <a:lstStyle/>
          <a:p>
            <a:fld id="{A6EFBA4D-2001-3741-B2E3-9FF6E94AD721}" type="slidenum">
              <a:rPr lang="en-GB" smtClean="0"/>
              <a:t>9</a:t>
            </a:fld>
            <a:endParaRPr lang="en-GB"/>
          </a:p>
        </p:txBody>
      </p:sp>
    </p:spTree>
    <p:extLst>
      <p:ext uri="{BB962C8B-B14F-4D97-AF65-F5344CB8AC3E}">
        <p14:creationId xmlns:p14="http://schemas.microsoft.com/office/powerpoint/2010/main" val="3474042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8FC02-AFD5-CC4B-899E-62C357791AD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SE"/>
          </a:p>
        </p:txBody>
      </p:sp>
      <p:sp>
        <p:nvSpPr>
          <p:cNvPr id="3" name="Subtitle 2">
            <a:extLst>
              <a:ext uri="{FF2B5EF4-FFF2-40B4-BE49-F238E27FC236}">
                <a16:creationId xmlns:a16="http://schemas.microsoft.com/office/drawing/2014/main" id="{233D867F-E167-584B-ACE6-DFF1F901E6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SE"/>
          </a:p>
        </p:txBody>
      </p:sp>
      <p:sp>
        <p:nvSpPr>
          <p:cNvPr id="4" name="Date Placeholder 3">
            <a:extLst>
              <a:ext uri="{FF2B5EF4-FFF2-40B4-BE49-F238E27FC236}">
                <a16:creationId xmlns:a16="http://schemas.microsoft.com/office/drawing/2014/main" id="{9E1095F0-C6A3-7149-9ADB-5C6F1CF09466}"/>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5" name="Footer Placeholder 4">
            <a:extLst>
              <a:ext uri="{FF2B5EF4-FFF2-40B4-BE49-F238E27FC236}">
                <a16:creationId xmlns:a16="http://schemas.microsoft.com/office/drawing/2014/main" id="{60E7EDDA-CDAE-DA4F-8ECD-AE927FA81002}"/>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C64D120D-567A-914E-9051-3AEB104563F9}"/>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1097702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F54DA-15E5-A74E-B1CB-638AF7D40122}"/>
              </a:ext>
            </a:extLst>
          </p:cNvPr>
          <p:cNvSpPr>
            <a:spLocks noGrp="1"/>
          </p:cNvSpPr>
          <p:nvPr>
            <p:ph type="title"/>
          </p:nvPr>
        </p:nvSpPr>
        <p:spPr/>
        <p:txBody>
          <a:bodyPr/>
          <a:lstStyle/>
          <a:p>
            <a:r>
              <a:rPr lang="en-GB"/>
              <a:t>Click to edit Master title style</a:t>
            </a:r>
            <a:endParaRPr lang="en-SE"/>
          </a:p>
        </p:txBody>
      </p:sp>
      <p:sp>
        <p:nvSpPr>
          <p:cNvPr id="3" name="Vertical Text Placeholder 2">
            <a:extLst>
              <a:ext uri="{FF2B5EF4-FFF2-40B4-BE49-F238E27FC236}">
                <a16:creationId xmlns:a16="http://schemas.microsoft.com/office/drawing/2014/main" id="{24E50492-8BC9-2542-862B-30A05E3D80E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804E098C-4D1E-014D-9B36-5728A49BD61E}"/>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5" name="Footer Placeholder 4">
            <a:extLst>
              <a:ext uri="{FF2B5EF4-FFF2-40B4-BE49-F238E27FC236}">
                <a16:creationId xmlns:a16="http://schemas.microsoft.com/office/drawing/2014/main" id="{37AF51B5-BC95-BB4E-AE3D-24E55F2C438B}"/>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B183EB36-47C5-1043-A40E-358F8AED5BD3}"/>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2928069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53C611-9782-9A48-BE21-30C6340D7CF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SE"/>
          </a:p>
        </p:txBody>
      </p:sp>
      <p:sp>
        <p:nvSpPr>
          <p:cNvPr id="3" name="Vertical Text Placeholder 2">
            <a:extLst>
              <a:ext uri="{FF2B5EF4-FFF2-40B4-BE49-F238E27FC236}">
                <a16:creationId xmlns:a16="http://schemas.microsoft.com/office/drawing/2014/main" id="{30BD811A-75C1-B443-B240-C85D7EB987CA}"/>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2D13F68F-7E15-9F4D-90AF-6B2FB9FEDB70}"/>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5" name="Footer Placeholder 4">
            <a:extLst>
              <a:ext uri="{FF2B5EF4-FFF2-40B4-BE49-F238E27FC236}">
                <a16:creationId xmlns:a16="http://schemas.microsoft.com/office/drawing/2014/main" id="{0022A4D9-9CB4-E242-B981-00C10B7BEC35}"/>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DA53B87F-0619-1E43-A105-593EC685CA8F}"/>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12408667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2" name="Title 1"/>
          <p:cNvSpPr>
            <a:spLocks noGrp="1"/>
          </p:cNvSpPr>
          <p:nvPr>
            <p:ph type="ctrTitle"/>
          </p:nvPr>
        </p:nvSpPr>
        <p:spPr>
          <a:xfrm>
            <a:off x="768506" y="3572939"/>
            <a:ext cx="10633846" cy="1080000"/>
          </a:xfrm>
        </p:spPr>
        <p:txBody>
          <a:bodyPr>
            <a:normAutofit/>
          </a:bodyPr>
          <a:lstStyle>
            <a:lvl1pPr>
              <a:defRPr sz="4000">
                <a:solidFill>
                  <a:schemeClr val="accent1">
                    <a:lumMod val="75000"/>
                  </a:schemeClr>
                </a:solidFill>
              </a:defRPr>
            </a:lvl1pPr>
          </a:lstStyle>
          <a:p>
            <a:r>
              <a:rPr lang="en-US" dirty="0"/>
              <a:t>Click to edit Master title style</a:t>
            </a:r>
            <a:endParaRPr lang="en-GB" dirty="0"/>
          </a:p>
        </p:txBody>
      </p:sp>
      <p:sp>
        <p:nvSpPr>
          <p:cNvPr id="13" name="Subtitle 2"/>
          <p:cNvSpPr>
            <a:spLocks noGrp="1"/>
          </p:cNvSpPr>
          <p:nvPr>
            <p:ph type="subTitle" idx="1"/>
          </p:nvPr>
        </p:nvSpPr>
        <p:spPr>
          <a:xfrm>
            <a:off x="1646991" y="4770117"/>
            <a:ext cx="8861538" cy="720000"/>
          </a:xfrm>
        </p:spPr>
        <p:txBody>
          <a:bodyPr anchor="ctr" anchorCtr="0"/>
          <a:lstStyle>
            <a:lvl1pPr marL="0" indent="0" algn="ctr">
              <a:buNone/>
              <a:defRPr>
                <a:solidFill>
                  <a:schemeClr val="tx1"/>
                </a:solidFill>
              </a:defRPr>
            </a:lvl1pPr>
            <a:lvl2pPr marL="457166" indent="0" algn="ctr">
              <a:buNone/>
              <a:defRPr>
                <a:solidFill>
                  <a:schemeClr val="tx1">
                    <a:tint val="75000"/>
                  </a:schemeClr>
                </a:solidFill>
              </a:defRPr>
            </a:lvl2pPr>
            <a:lvl3pPr marL="914332" indent="0" algn="ctr">
              <a:buNone/>
              <a:defRPr>
                <a:solidFill>
                  <a:schemeClr val="tx1">
                    <a:tint val="75000"/>
                  </a:schemeClr>
                </a:solidFill>
              </a:defRPr>
            </a:lvl3pPr>
            <a:lvl4pPr marL="1371497" indent="0" algn="ctr">
              <a:buNone/>
              <a:defRPr>
                <a:solidFill>
                  <a:schemeClr val="tx1">
                    <a:tint val="75000"/>
                  </a:schemeClr>
                </a:solidFill>
              </a:defRPr>
            </a:lvl4pPr>
            <a:lvl5pPr marL="1828663" indent="0" algn="ctr">
              <a:buNone/>
              <a:defRPr>
                <a:solidFill>
                  <a:schemeClr val="tx1">
                    <a:tint val="75000"/>
                  </a:schemeClr>
                </a:solidFill>
              </a:defRPr>
            </a:lvl5pPr>
            <a:lvl6pPr marL="2285828"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5" indent="0" algn="ctr">
              <a:buNone/>
              <a:defRPr>
                <a:solidFill>
                  <a:schemeClr val="tx1">
                    <a:tint val="75000"/>
                  </a:schemeClr>
                </a:solidFill>
              </a:defRPr>
            </a:lvl9pPr>
          </a:lstStyle>
          <a:p>
            <a:r>
              <a:rPr lang="en-US"/>
              <a:t>Click to edit Master subtitle style</a:t>
            </a:r>
            <a:endParaRPr lang="en-GB" dirty="0"/>
          </a:p>
        </p:txBody>
      </p:sp>
      <p:sp>
        <p:nvSpPr>
          <p:cNvPr id="14" name="Content Placeholder 10"/>
          <p:cNvSpPr>
            <a:spLocks noGrp="1"/>
          </p:cNvSpPr>
          <p:nvPr>
            <p:ph sz="quarter" idx="10"/>
          </p:nvPr>
        </p:nvSpPr>
        <p:spPr>
          <a:xfrm>
            <a:off x="765898" y="5600700"/>
            <a:ext cx="5316923" cy="720000"/>
          </a:xfrm>
        </p:spPr>
        <p:txBody>
          <a:bodyPr anchor="ctr" anchorCtr="0">
            <a:normAutofit/>
          </a:bodyPr>
          <a:lstStyle>
            <a:lvl1pPr marL="0" indent="0" algn="ctr">
              <a:buNone/>
              <a:defRPr sz="2000">
                <a:solidFill>
                  <a:schemeClr val="tx1">
                    <a:lumMod val="65000"/>
                    <a:lumOff val="35000"/>
                  </a:schemeClr>
                </a:solidFill>
              </a:defRPr>
            </a:lvl1pPr>
            <a:lvl2pPr marL="266679" indent="0">
              <a:buNone/>
              <a:defRPr/>
            </a:lvl2pPr>
            <a:lvl3pPr marL="533361" indent="0">
              <a:buFont typeface="Arial"/>
              <a:buNone/>
              <a:defRPr/>
            </a:lvl3pPr>
            <a:lvl4pPr marL="1371497" indent="0">
              <a:buNone/>
              <a:defRPr/>
            </a:lvl4pPr>
            <a:lvl5pPr marL="1828663" indent="0">
              <a:buNone/>
              <a:defRPr/>
            </a:lvl5pPr>
          </a:lstStyle>
          <a:p>
            <a:pPr lvl="0"/>
            <a:r>
              <a:rPr lang="en-US" dirty="0"/>
              <a:t>Edit Master text styles</a:t>
            </a:r>
          </a:p>
        </p:txBody>
      </p:sp>
      <p:sp>
        <p:nvSpPr>
          <p:cNvPr id="21" name="Content Placeholder 10"/>
          <p:cNvSpPr>
            <a:spLocks noGrp="1"/>
          </p:cNvSpPr>
          <p:nvPr>
            <p:ph sz="quarter" idx="11"/>
          </p:nvPr>
        </p:nvSpPr>
        <p:spPr>
          <a:xfrm>
            <a:off x="6098604" y="5600700"/>
            <a:ext cx="5316923" cy="720000"/>
          </a:xfrm>
        </p:spPr>
        <p:txBody>
          <a:bodyPr anchor="ctr" anchorCtr="0">
            <a:normAutofit/>
          </a:bodyPr>
          <a:lstStyle>
            <a:lvl1pPr marL="0" indent="0" algn="ctr">
              <a:buNone/>
              <a:defRPr sz="2000">
                <a:solidFill>
                  <a:schemeClr val="tx1">
                    <a:lumMod val="65000"/>
                    <a:lumOff val="35000"/>
                  </a:schemeClr>
                </a:solidFill>
              </a:defRPr>
            </a:lvl1pPr>
            <a:lvl2pPr marL="266679" indent="0">
              <a:buNone/>
              <a:defRPr/>
            </a:lvl2pPr>
            <a:lvl3pPr marL="533361" indent="0">
              <a:buFont typeface="Arial"/>
              <a:buNone/>
              <a:defRPr/>
            </a:lvl3pPr>
            <a:lvl4pPr marL="1371497" indent="0">
              <a:buNone/>
              <a:defRPr/>
            </a:lvl4pPr>
            <a:lvl5pPr marL="1828663" indent="0">
              <a:buNone/>
              <a:defRPr/>
            </a:lvl5pPr>
          </a:lstStyle>
          <a:p>
            <a:pPr lvl="0"/>
            <a:r>
              <a:rPr lang="en-US" dirty="0"/>
              <a:t>Edit Master text styles</a:t>
            </a:r>
          </a:p>
        </p:txBody>
      </p:sp>
      <p:sp>
        <p:nvSpPr>
          <p:cNvPr id="19" name="Slide Number Placeholder 8"/>
          <p:cNvSpPr>
            <a:spLocks noGrp="1"/>
          </p:cNvSpPr>
          <p:nvPr userDrawn="1">
            <p:ph type="sldNum" sz="quarter" idx="4"/>
          </p:nvPr>
        </p:nvSpPr>
        <p:spPr>
          <a:xfrm>
            <a:off x="9649824" y="6475481"/>
            <a:ext cx="466385" cy="326371"/>
          </a:xfrm>
          <a:prstGeom prst="rect">
            <a:avLst/>
          </a:prstGeom>
        </p:spPr>
        <p:txBody>
          <a:bodyPr vert="horz" lIns="91440" tIns="45720" rIns="91440" bIns="45720" rtlCol="0" anchor="ctr"/>
          <a:lstStyle>
            <a:lvl1pPr algn="l">
              <a:defRPr sz="1000">
                <a:solidFill>
                  <a:schemeClr val="bg1">
                    <a:lumMod val="50000"/>
                  </a:schemeClr>
                </a:solidFill>
              </a:defRPr>
            </a:lvl1pPr>
          </a:lstStyle>
          <a:p>
            <a:fld id="{5373A736-8DFA-7A45-A29E-2DADACEF8797}" type="slidenum">
              <a:rPr lang="en-GB" smtClean="0"/>
              <a:pPr/>
              <a:t>‹#›</a:t>
            </a:fld>
            <a:endParaRPr lang="en-GB" dirty="0"/>
          </a:p>
        </p:txBody>
      </p:sp>
      <p:grpSp>
        <p:nvGrpSpPr>
          <p:cNvPr id="5" name="Group 4"/>
          <p:cNvGrpSpPr/>
          <p:nvPr userDrawn="1"/>
        </p:nvGrpSpPr>
        <p:grpSpPr>
          <a:xfrm>
            <a:off x="317324" y="1413869"/>
            <a:ext cx="11547137" cy="1782695"/>
            <a:chOff x="317323" y="1413867"/>
            <a:chExt cx="11547137" cy="1782695"/>
          </a:xfrm>
        </p:grpSpPr>
        <p:sp>
          <p:nvSpPr>
            <p:cNvPr id="22" name="Rectangle 21"/>
            <p:cNvSpPr/>
            <p:nvPr userDrawn="1"/>
          </p:nvSpPr>
          <p:spPr>
            <a:xfrm>
              <a:off x="317323" y="1413867"/>
              <a:ext cx="11547137" cy="1782695"/>
            </a:xfrm>
            <a:prstGeom prst="rect">
              <a:avLst/>
            </a:prstGeom>
            <a:solidFill>
              <a:schemeClr val="bg1"/>
            </a:solidFill>
            <a:ln w="3175" cmpd="sng">
              <a:solidFill>
                <a:schemeClr val="accent1">
                  <a:lumMod val="75000"/>
                </a:schemeClr>
              </a:solidFill>
            </a:ln>
            <a:effectLst>
              <a:outerShdw blurRad="40000" dist="23000" dir="234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8956" y="1839841"/>
              <a:ext cx="4785836" cy="936000"/>
            </a:xfrm>
            <a:prstGeom prst="rect">
              <a:avLst/>
            </a:prstGeom>
          </p:spPr>
        </p:pic>
        <p:pic>
          <p:nvPicPr>
            <p:cNvPr id="23" name="Picture 22"/>
            <p:cNvPicPr>
              <a:picLocks noChangeAspect="1"/>
            </p:cNvPicPr>
            <p:nvPr userDrawn="1"/>
          </p:nvPicPr>
          <p:blipFill rotWithShape="1">
            <a:blip r:embed="rId3">
              <a:extLst>
                <a:ext uri="{28A0092B-C50C-407E-A947-70E740481C1C}">
                  <a14:useLocalDpi xmlns:a14="http://schemas.microsoft.com/office/drawing/2010/main" val="0"/>
                </a:ext>
              </a:extLst>
            </a:blip>
            <a:srcRect l="5583" t="20182" r="5491" b="19817"/>
            <a:stretch/>
          </p:blipFill>
          <p:spPr>
            <a:xfrm>
              <a:off x="7587674" y="1835514"/>
              <a:ext cx="3522063" cy="936000"/>
            </a:xfrm>
            <a:prstGeom prst="rect">
              <a:avLst/>
            </a:prstGeom>
          </p:spPr>
        </p:pic>
      </p:grpSp>
    </p:spTree>
    <p:extLst>
      <p:ext uri="{BB962C8B-B14F-4D97-AF65-F5344CB8AC3E}">
        <p14:creationId xmlns:p14="http://schemas.microsoft.com/office/powerpoint/2010/main" val="336797920"/>
      </p:ext>
    </p:extLst>
  </p:cSld>
  <p:clrMapOvr>
    <a:masterClrMapping/>
  </p:clrMapOvr>
  <p:extLst>
    <p:ext uri="{DCECCB84-F9BA-43D5-87BE-67443E8EF086}">
      <p15:sldGuideLst xmlns:p15="http://schemas.microsoft.com/office/powerpoint/2012/main">
        <p15:guide id="1" orient="horz" pos="1457">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Final slide">
    <p:spTree>
      <p:nvGrpSpPr>
        <p:cNvPr id="1" name=""/>
        <p:cNvGrpSpPr/>
        <p:nvPr/>
      </p:nvGrpSpPr>
      <p:grpSpPr>
        <a:xfrm>
          <a:off x="0" y="0"/>
          <a:ext cx="0" cy="0"/>
          <a:chOff x="0" y="0"/>
          <a:chExt cx="0" cy="0"/>
        </a:xfrm>
      </p:grpSpPr>
      <p:sp>
        <p:nvSpPr>
          <p:cNvPr id="21" name="Rectangle 20"/>
          <p:cNvSpPr/>
          <p:nvPr userDrawn="1"/>
        </p:nvSpPr>
        <p:spPr>
          <a:xfrm>
            <a:off x="4315637" y="4107956"/>
            <a:ext cx="3280065" cy="830997"/>
          </a:xfrm>
          <a:prstGeom prst="rect">
            <a:avLst/>
          </a:prstGeom>
        </p:spPr>
        <p:txBody>
          <a:bodyPr wrap="none">
            <a:spAutoFit/>
          </a:bodyPr>
          <a:lstStyle/>
          <a:p>
            <a:r>
              <a:rPr lang="fr-CH" sz="4800" dirty="0" err="1">
                <a:solidFill>
                  <a:schemeClr val="accent1">
                    <a:lumMod val="75000"/>
                  </a:schemeClr>
                </a:solidFill>
                <a:latin typeface="Trebuchet MS"/>
                <a:cs typeface="Trebuchet MS"/>
              </a:rPr>
              <a:t>Thank</a:t>
            </a:r>
            <a:r>
              <a:rPr lang="fr-CH" sz="4800" dirty="0">
                <a:solidFill>
                  <a:schemeClr val="accent1">
                    <a:lumMod val="75000"/>
                  </a:schemeClr>
                </a:solidFill>
                <a:latin typeface="Trebuchet MS"/>
                <a:cs typeface="Trebuchet MS"/>
              </a:rPr>
              <a:t> You!</a:t>
            </a:r>
            <a:endParaRPr lang="en-GB" sz="4800" dirty="0">
              <a:solidFill>
                <a:schemeClr val="accent1">
                  <a:lumMod val="75000"/>
                </a:schemeClr>
              </a:solidFill>
              <a:latin typeface="Trebuchet MS"/>
              <a:cs typeface="Trebuchet MS"/>
            </a:endParaRPr>
          </a:p>
        </p:txBody>
      </p:sp>
      <p:sp>
        <p:nvSpPr>
          <p:cNvPr id="26" name="Rectangle 25"/>
          <p:cNvSpPr/>
          <p:nvPr userDrawn="1"/>
        </p:nvSpPr>
        <p:spPr>
          <a:xfrm>
            <a:off x="0" y="5626101"/>
            <a:ext cx="12192000" cy="632966"/>
          </a:xfrm>
          <a:prstGeom prst="rect">
            <a:avLst/>
          </a:prstGeom>
          <a:solidFill>
            <a:schemeClr val="bg1">
              <a:lumMod val="65000"/>
            </a:schemeClr>
          </a:solidFill>
          <a:ln>
            <a:solidFill>
              <a:schemeClr val="tx1">
                <a:lumMod val="65000"/>
                <a:lumOff val="3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effectLst>
                <a:outerShdw blurRad="50800" dist="38100" dir="2700000" algn="tl" rotWithShape="0">
                  <a:prstClr val="black">
                    <a:alpha val="40000"/>
                  </a:prstClr>
                </a:outerShdw>
              </a:effectLst>
            </a:endParaRPr>
          </a:p>
        </p:txBody>
      </p:sp>
      <p:graphicFrame>
        <p:nvGraphicFramePr>
          <p:cNvPr id="27" name="Table 26"/>
          <p:cNvGraphicFramePr>
            <a:graphicFrameLocks noGrp="1"/>
          </p:cNvGraphicFramePr>
          <p:nvPr userDrawn="1">
            <p:extLst>
              <p:ext uri="{D42A27DB-BD31-4B8C-83A1-F6EECF244321}">
                <p14:modId xmlns:p14="http://schemas.microsoft.com/office/powerpoint/2010/main" val="2599973211"/>
              </p:ext>
            </p:extLst>
          </p:nvPr>
        </p:nvGraphicFramePr>
        <p:xfrm>
          <a:off x="155473" y="5712068"/>
          <a:ext cx="11848123" cy="457200"/>
        </p:xfrm>
        <a:graphic>
          <a:graphicData uri="http://schemas.openxmlformats.org/drawingml/2006/table">
            <a:tbl>
              <a:tblPr firstRow="1" bandRow="1">
                <a:tableStyleId>{2D5ABB26-0587-4C30-8999-92F81FD0307C}</a:tableStyleId>
              </a:tblPr>
              <a:tblGrid>
                <a:gridCol w="5942572">
                  <a:extLst>
                    <a:ext uri="{9D8B030D-6E8A-4147-A177-3AD203B41FA5}">
                      <a16:colId xmlns:a16="http://schemas.microsoft.com/office/drawing/2014/main" val="20000"/>
                    </a:ext>
                  </a:extLst>
                </a:gridCol>
                <a:gridCol w="5905551">
                  <a:extLst>
                    <a:ext uri="{9D8B030D-6E8A-4147-A177-3AD203B41FA5}">
                      <a16:colId xmlns:a16="http://schemas.microsoft.com/office/drawing/2014/main" val="20001"/>
                    </a:ext>
                  </a:extLst>
                </a:gridCol>
              </a:tblGrid>
              <a:tr h="36000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1" dirty="0">
                          <a:latin typeface="Trebuchet MS"/>
                          <a:cs typeface="Trebuchet MS"/>
                        </a:rPr>
                        <a:t>www.humanbrainproject.eu</a:t>
                      </a:r>
                    </a:p>
                  </a:txBody>
                  <a:tcPr marL="121920" marR="12192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b="1" dirty="0">
                          <a:latin typeface="Trebuchet MS"/>
                          <a:cs typeface="Trebuchet MS"/>
                        </a:rPr>
                        <a:t>www.ebrains.eu</a:t>
                      </a:r>
                      <a:endParaRPr lang="en-GB" sz="2400" b="1" dirty="0"/>
                    </a:p>
                  </a:txBody>
                  <a:tcPr marL="121920" marR="12192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bl>
          </a:graphicData>
        </a:graphic>
      </p:graphicFrame>
      <p:sp>
        <p:nvSpPr>
          <p:cNvPr id="10" name="Slide Number Placeholder 8"/>
          <p:cNvSpPr>
            <a:spLocks noGrp="1"/>
          </p:cNvSpPr>
          <p:nvPr>
            <p:ph type="sldNum" sz="quarter" idx="4"/>
          </p:nvPr>
        </p:nvSpPr>
        <p:spPr>
          <a:xfrm>
            <a:off x="9649824" y="6475481"/>
            <a:ext cx="466385" cy="326371"/>
          </a:xfrm>
          <a:prstGeom prst="rect">
            <a:avLst/>
          </a:prstGeom>
        </p:spPr>
        <p:txBody>
          <a:bodyPr vert="horz" lIns="91440" tIns="45720" rIns="91440" bIns="45720" rtlCol="0" anchor="ctr"/>
          <a:lstStyle>
            <a:lvl1pPr algn="l">
              <a:defRPr sz="1000">
                <a:solidFill>
                  <a:schemeClr val="bg1">
                    <a:lumMod val="50000"/>
                  </a:schemeClr>
                </a:solidFill>
              </a:defRPr>
            </a:lvl1pPr>
          </a:lstStyle>
          <a:p>
            <a:fld id="{5373A736-8DFA-7A45-A29E-2DADACEF8797}" type="slidenum">
              <a:rPr lang="en-GB" smtClean="0"/>
              <a:pPr/>
              <a:t>‹#›</a:t>
            </a:fld>
            <a:endParaRPr lang="en-GB" dirty="0"/>
          </a:p>
        </p:txBody>
      </p:sp>
      <p:grpSp>
        <p:nvGrpSpPr>
          <p:cNvPr id="16" name="Group 15"/>
          <p:cNvGrpSpPr/>
          <p:nvPr userDrawn="1"/>
        </p:nvGrpSpPr>
        <p:grpSpPr>
          <a:xfrm>
            <a:off x="317324" y="1413869"/>
            <a:ext cx="11547137" cy="1782695"/>
            <a:chOff x="317323" y="1413867"/>
            <a:chExt cx="11547137" cy="1782695"/>
          </a:xfrm>
        </p:grpSpPr>
        <p:sp>
          <p:nvSpPr>
            <p:cNvPr id="17" name="Rectangle 16"/>
            <p:cNvSpPr/>
            <p:nvPr userDrawn="1"/>
          </p:nvSpPr>
          <p:spPr>
            <a:xfrm>
              <a:off x="317323" y="1413867"/>
              <a:ext cx="11547137" cy="1782695"/>
            </a:xfrm>
            <a:prstGeom prst="rect">
              <a:avLst/>
            </a:prstGeom>
            <a:solidFill>
              <a:schemeClr val="bg1"/>
            </a:solidFill>
            <a:ln w="3175" cmpd="sng">
              <a:solidFill>
                <a:schemeClr val="accent1">
                  <a:lumMod val="75000"/>
                </a:schemeClr>
              </a:solidFill>
            </a:ln>
            <a:effectLst>
              <a:outerShdw blurRad="40000" dist="23000" dir="234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a:p>
          </p:txBody>
        </p:sp>
        <p:pic>
          <p:nvPicPr>
            <p:cNvPr id="18"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8956" y="1839841"/>
              <a:ext cx="4785836" cy="936000"/>
            </a:xfrm>
            <a:prstGeom prst="rect">
              <a:avLst/>
            </a:prstGeom>
          </p:spPr>
        </p:pic>
        <p:pic>
          <p:nvPicPr>
            <p:cNvPr id="19" name="Picture 18"/>
            <p:cNvPicPr>
              <a:picLocks noChangeAspect="1"/>
            </p:cNvPicPr>
            <p:nvPr userDrawn="1"/>
          </p:nvPicPr>
          <p:blipFill rotWithShape="1">
            <a:blip r:embed="rId3">
              <a:extLst>
                <a:ext uri="{28A0092B-C50C-407E-A947-70E740481C1C}">
                  <a14:useLocalDpi xmlns:a14="http://schemas.microsoft.com/office/drawing/2010/main" val="0"/>
                </a:ext>
              </a:extLst>
            </a:blip>
            <a:srcRect l="5583" t="20182" r="5491" b="19817"/>
            <a:stretch/>
          </p:blipFill>
          <p:spPr>
            <a:xfrm>
              <a:off x="7587674" y="1835514"/>
              <a:ext cx="3522063" cy="936000"/>
            </a:xfrm>
            <a:prstGeom prst="rect">
              <a:avLst/>
            </a:prstGeom>
          </p:spPr>
        </p:pic>
      </p:grpSp>
    </p:spTree>
    <p:extLst>
      <p:ext uri="{BB962C8B-B14F-4D97-AF65-F5344CB8AC3E}">
        <p14:creationId xmlns:p14="http://schemas.microsoft.com/office/powerpoint/2010/main" val="3733257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0765C-E177-4E46-A27F-F373F07F8465}"/>
              </a:ext>
            </a:extLst>
          </p:cNvPr>
          <p:cNvSpPr>
            <a:spLocks noGrp="1"/>
          </p:cNvSpPr>
          <p:nvPr>
            <p:ph type="title"/>
          </p:nvPr>
        </p:nvSpPr>
        <p:spPr/>
        <p:txBody>
          <a:bodyPr/>
          <a:lstStyle/>
          <a:p>
            <a:r>
              <a:rPr lang="en-GB"/>
              <a:t>Click to edit Master title style</a:t>
            </a:r>
            <a:endParaRPr lang="en-SE"/>
          </a:p>
        </p:txBody>
      </p:sp>
      <p:sp>
        <p:nvSpPr>
          <p:cNvPr id="3" name="Content Placeholder 2">
            <a:extLst>
              <a:ext uri="{FF2B5EF4-FFF2-40B4-BE49-F238E27FC236}">
                <a16:creationId xmlns:a16="http://schemas.microsoft.com/office/drawing/2014/main" id="{8D1B5CF8-0644-7B44-8915-D0B6CFD55D3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5F4E4037-ECAA-754D-9A19-D8E3B4E3D788}"/>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5" name="Footer Placeholder 4">
            <a:extLst>
              <a:ext uri="{FF2B5EF4-FFF2-40B4-BE49-F238E27FC236}">
                <a16:creationId xmlns:a16="http://schemas.microsoft.com/office/drawing/2014/main" id="{C9FCC141-91F2-F446-BDC7-6D86AF081975}"/>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8CD89A50-F11E-1847-82A3-9E390908CAEC}"/>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1498457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0B478E-3D09-4C48-BDA1-222903EF2A2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SE"/>
          </a:p>
        </p:txBody>
      </p:sp>
      <p:sp>
        <p:nvSpPr>
          <p:cNvPr id="3" name="Text Placeholder 2">
            <a:extLst>
              <a:ext uri="{FF2B5EF4-FFF2-40B4-BE49-F238E27FC236}">
                <a16:creationId xmlns:a16="http://schemas.microsoft.com/office/drawing/2014/main" id="{928B38C3-FE72-C849-A08F-69B89D6DE6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F017562-EF6A-1C41-8412-B8C46E4206A4}"/>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5" name="Footer Placeholder 4">
            <a:extLst>
              <a:ext uri="{FF2B5EF4-FFF2-40B4-BE49-F238E27FC236}">
                <a16:creationId xmlns:a16="http://schemas.microsoft.com/office/drawing/2014/main" id="{22F19BE4-CB40-5940-9E36-477DF794D36A}"/>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E8B50167-3655-D54B-B634-468974231A0C}"/>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4004433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AA167-195D-C94A-9648-A25B78DD8DD5}"/>
              </a:ext>
            </a:extLst>
          </p:cNvPr>
          <p:cNvSpPr>
            <a:spLocks noGrp="1"/>
          </p:cNvSpPr>
          <p:nvPr>
            <p:ph type="title"/>
          </p:nvPr>
        </p:nvSpPr>
        <p:spPr/>
        <p:txBody>
          <a:bodyPr/>
          <a:lstStyle/>
          <a:p>
            <a:r>
              <a:rPr lang="en-GB"/>
              <a:t>Click to edit Master title style</a:t>
            </a:r>
            <a:endParaRPr lang="en-SE"/>
          </a:p>
        </p:txBody>
      </p:sp>
      <p:sp>
        <p:nvSpPr>
          <p:cNvPr id="3" name="Content Placeholder 2">
            <a:extLst>
              <a:ext uri="{FF2B5EF4-FFF2-40B4-BE49-F238E27FC236}">
                <a16:creationId xmlns:a16="http://schemas.microsoft.com/office/drawing/2014/main" id="{53F4C105-5E57-A84A-8517-E6C42241AEB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Content Placeholder 3">
            <a:extLst>
              <a:ext uri="{FF2B5EF4-FFF2-40B4-BE49-F238E27FC236}">
                <a16:creationId xmlns:a16="http://schemas.microsoft.com/office/drawing/2014/main" id="{BF405946-8880-8743-B8FF-D69784CE6E1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5" name="Date Placeholder 4">
            <a:extLst>
              <a:ext uri="{FF2B5EF4-FFF2-40B4-BE49-F238E27FC236}">
                <a16:creationId xmlns:a16="http://schemas.microsoft.com/office/drawing/2014/main" id="{E454DF62-9D4F-D44A-9C62-F85E4650B678}"/>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6" name="Footer Placeholder 5">
            <a:extLst>
              <a:ext uri="{FF2B5EF4-FFF2-40B4-BE49-F238E27FC236}">
                <a16:creationId xmlns:a16="http://schemas.microsoft.com/office/drawing/2014/main" id="{3C50749A-024F-824F-A5F3-D0C886DC9129}"/>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A19EEFFB-FE64-DA49-9256-44CB5C262D50}"/>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2056327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9265-81A9-2648-A489-CEFC9B2C55C2}"/>
              </a:ext>
            </a:extLst>
          </p:cNvPr>
          <p:cNvSpPr>
            <a:spLocks noGrp="1"/>
          </p:cNvSpPr>
          <p:nvPr>
            <p:ph type="title"/>
          </p:nvPr>
        </p:nvSpPr>
        <p:spPr>
          <a:xfrm>
            <a:off x="839788" y="365125"/>
            <a:ext cx="10515600" cy="1325563"/>
          </a:xfrm>
        </p:spPr>
        <p:txBody>
          <a:bodyPr/>
          <a:lstStyle/>
          <a:p>
            <a:r>
              <a:rPr lang="en-GB"/>
              <a:t>Click to edit Master title style</a:t>
            </a:r>
            <a:endParaRPr lang="en-SE"/>
          </a:p>
        </p:txBody>
      </p:sp>
      <p:sp>
        <p:nvSpPr>
          <p:cNvPr id="3" name="Text Placeholder 2">
            <a:extLst>
              <a:ext uri="{FF2B5EF4-FFF2-40B4-BE49-F238E27FC236}">
                <a16:creationId xmlns:a16="http://schemas.microsoft.com/office/drawing/2014/main" id="{7E300B4C-1AA7-A147-8DF0-89054958F0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19895C8-D7CB-1D42-A2BA-DAD886D39E2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5" name="Text Placeholder 4">
            <a:extLst>
              <a:ext uri="{FF2B5EF4-FFF2-40B4-BE49-F238E27FC236}">
                <a16:creationId xmlns:a16="http://schemas.microsoft.com/office/drawing/2014/main" id="{6B0D4078-E1F0-A948-95A8-350738D35C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289268F-5AD3-1C44-8716-4B25C0CFFFC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7" name="Date Placeholder 6">
            <a:extLst>
              <a:ext uri="{FF2B5EF4-FFF2-40B4-BE49-F238E27FC236}">
                <a16:creationId xmlns:a16="http://schemas.microsoft.com/office/drawing/2014/main" id="{0643493B-6D01-C44E-BCC4-6C8727F3CC22}"/>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8" name="Footer Placeholder 7">
            <a:extLst>
              <a:ext uri="{FF2B5EF4-FFF2-40B4-BE49-F238E27FC236}">
                <a16:creationId xmlns:a16="http://schemas.microsoft.com/office/drawing/2014/main" id="{9B29D878-3AA3-4149-A554-8BE2AAAAC2F4}"/>
              </a:ext>
            </a:extLst>
          </p:cNvPr>
          <p:cNvSpPr>
            <a:spLocks noGrp="1"/>
          </p:cNvSpPr>
          <p:nvPr>
            <p:ph type="ftr" sz="quarter" idx="11"/>
          </p:nvPr>
        </p:nvSpPr>
        <p:spPr/>
        <p:txBody>
          <a:bodyPr/>
          <a:lstStyle/>
          <a:p>
            <a:endParaRPr lang="en-SE"/>
          </a:p>
        </p:txBody>
      </p:sp>
      <p:sp>
        <p:nvSpPr>
          <p:cNvPr id="9" name="Slide Number Placeholder 8">
            <a:extLst>
              <a:ext uri="{FF2B5EF4-FFF2-40B4-BE49-F238E27FC236}">
                <a16:creationId xmlns:a16="http://schemas.microsoft.com/office/drawing/2014/main" id="{42FF932D-4F4C-EE47-B5A3-CAF134C272E2}"/>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415331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5E487-56BE-DA44-8EE6-F8A5CA20BB81}"/>
              </a:ext>
            </a:extLst>
          </p:cNvPr>
          <p:cNvSpPr>
            <a:spLocks noGrp="1"/>
          </p:cNvSpPr>
          <p:nvPr>
            <p:ph type="title"/>
          </p:nvPr>
        </p:nvSpPr>
        <p:spPr/>
        <p:txBody>
          <a:bodyPr/>
          <a:lstStyle/>
          <a:p>
            <a:r>
              <a:rPr lang="en-GB"/>
              <a:t>Click to edit Master title style</a:t>
            </a:r>
            <a:endParaRPr lang="en-SE"/>
          </a:p>
        </p:txBody>
      </p:sp>
      <p:sp>
        <p:nvSpPr>
          <p:cNvPr id="3" name="Date Placeholder 2">
            <a:extLst>
              <a:ext uri="{FF2B5EF4-FFF2-40B4-BE49-F238E27FC236}">
                <a16:creationId xmlns:a16="http://schemas.microsoft.com/office/drawing/2014/main" id="{0511C74B-F49B-4641-9367-DBD65A5A9040}"/>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4" name="Footer Placeholder 3">
            <a:extLst>
              <a:ext uri="{FF2B5EF4-FFF2-40B4-BE49-F238E27FC236}">
                <a16:creationId xmlns:a16="http://schemas.microsoft.com/office/drawing/2014/main" id="{5A3AA64C-DCEA-9E43-B11C-0CEEB173ED88}"/>
              </a:ext>
            </a:extLst>
          </p:cNvPr>
          <p:cNvSpPr>
            <a:spLocks noGrp="1"/>
          </p:cNvSpPr>
          <p:nvPr>
            <p:ph type="ftr" sz="quarter" idx="11"/>
          </p:nvPr>
        </p:nvSpPr>
        <p:spPr/>
        <p:txBody>
          <a:bodyPr/>
          <a:lstStyle/>
          <a:p>
            <a:endParaRPr lang="en-SE"/>
          </a:p>
        </p:txBody>
      </p:sp>
      <p:sp>
        <p:nvSpPr>
          <p:cNvPr id="5" name="Slide Number Placeholder 4">
            <a:extLst>
              <a:ext uri="{FF2B5EF4-FFF2-40B4-BE49-F238E27FC236}">
                <a16:creationId xmlns:a16="http://schemas.microsoft.com/office/drawing/2014/main" id="{DC8A2487-DA19-9743-BE0C-937C6FE611ED}"/>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3427340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4A0755-341A-0744-9664-8F664A2805A0}"/>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3" name="Footer Placeholder 2">
            <a:extLst>
              <a:ext uri="{FF2B5EF4-FFF2-40B4-BE49-F238E27FC236}">
                <a16:creationId xmlns:a16="http://schemas.microsoft.com/office/drawing/2014/main" id="{EB12878A-77EF-D543-8C8D-8AA2FDD80A15}"/>
              </a:ext>
            </a:extLst>
          </p:cNvPr>
          <p:cNvSpPr>
            <a:spLocks noGrp="1"/>
          </p:cNvSpPr>
          <p:nvPr>
            <p:ph type="ftr" sz="quarter" idx="11"/>
          </p:nvPr>
        </p:nvSpPr>
        <p:spPr/>
        <p:txBody>
          <a:bodyPr/>
          <a:lstStyle/>
          <a:p>
            <a:endParaRPr lang="en-SE"/>
          </a:p>
        </p:txBody>
      </p:sp>
      <p:sp>
        <p:nvSpPr>
          <p:cNvPr id="4" name="Slide Number Placeholder 3">
            <a:extLst>
              <a:ext uri="{FF2B5EF4-FFF2-40B4-BE49-F238E27FC236}">
                <a16:creationId xmlns:a16="http://schemas.microsoft.com/office/drawing/2014/main" id="{2D11FB67-AD1E-4C40-BCC9-476881354093}"/>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3138195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5A115-0A8E-B84C-8172-BF1286A33C8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E"/>
          </a:p>
        </p:txBody>
      </p:sp>
      <p:sp>
        <p:nvSpPr>
          <p:cNvPr id="3" name="Content Placeholder 2">
            <a:extLst>
              <a:ext uri="{FF2B5EF4-FFF2-40B4-BE49-F238E27FC236}">
                <a16:creationId xmlns:a16="http://schemas.microsoft.com/office/drawing/2014/main" id="{1E2A7A7C-307B-F74D-B2BE-B494125255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Text Placeholder 3">
            <a:extLst>
              <a:ext uri="{FF2B5EF4-FFF2-40B4-BE49-F238E27FC236}">
                <a16:creationId xmlns:a16="http://schemas.microsoft.com/office/drawing/2014/main" id="{E1AB4274-4DA2-B74B-AA7F-DF1325D7C1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3D766E0-B7AF-3B4E-9A1C-52005E54758D}"/>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6" name="Footer Placeholder 5">
            <a:extLst>
              <a:ext uri="{FF2B5EF4-FFF2-40B4-BE49-F238E27FC236}">
                <a16:creationId xmlns:a16="http://schemas.microsoft.com/office/drawing/2014/main" id="{32663181-240D-0345-BC62-7502D58B0347}"/>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C48546B1-AAB6-EC49-97FA-185D721058D7}"/>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2541264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7AD3F-B84D-514C-AF25-94D27AAD3D7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E"/>
          </a:p>
        </p:txBody>
      </p:sp>
      <p:sp>
        <p:nvSpPr>
          <p:cNvPr id="3" name="Picture Placeholder 2">
            <a:extLst>
              <a:ext uri="{FF2B5EF4-FFF2-40B4-BE49-F238E27FC236}">
                <a16:creationId xmlns:a16="http://schemas.microsoft.com/office/drawing/2014/main" id="{97D74597-41A1-6B4A-B1FB-589FBF30FB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E"/>
          </a:p>
        </p:txBody>
      </p:sp>
      <p:sp>
        <p:nvSpPr>
          <p:cNvPr id="4" name="Text Placeholder 3">
            <a:extLst>
              <a:ext uri="{FF2B5EF4-FFF2-40B4-BE49-F238E27FC236}">
                <a16:creationId xmlns:a16="http://schemas.microsoft.com/office/drawing/2014/main" id="{22F32BE1-F034-B14A-A61C-D0D4344D4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7BCCE8F-0028-FD45-8AE8-97F257DAF24E}"/>
              </a:ext>
            </a:extLst>
          </p:cNvPr>
          <p:cNvSpPr>
            <a:spLocks noGrp="1"/>
          </p:cNvSpPr>
          <p:nvPr>
            <p:ph type="dt" sz="half" idx="10"/>
          </p:nvPr>
        </p:nvSpPr>
        <p:spPr/>
        <p:txBody>
          <a:bodyPr/>
          <a:lstStyle/>
          <a:p>
            <a:fld id="{F093B099-F364-ED41-BF46-3F0AB8A55FB0}" type="datetimeFigureOut">
              <a:rPr lang="en-SE" smtClean="0"/>
              <a:t>2021-10-24</a:t>
            </a:fld>
            <a:endParaRPr lang="en-SE"/>
          </a:p>
        </p:txBody>
      </p:sp>
      <p:sp>
        <p:nvSpPr>
          <p:cNvPr id="6" name="Footer Placeholder 5">
            <a:extLst>
              <a:ext uri="{FF2B5EF4-FFF2-40B4-BE49-F238E27FC236}">
                <a16:creationId xmlns:a16="http://schemas.microsoft.com/office/drawing/2014/main" id="{3FDC6945-17E4-2944-B3D4-C92A908E85BF}"/>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D911F4E5-755A-7C42-98AD-4E7F5F695433}"/>
              </a:ext>
            </a:extLst>
          </p:cNvPr>
          <p:cNvSpPr>
            <a:spLocks noGrp="1"/>
          </p:cNvSpPr>
          <p:nvPr>
            <p:ph type="sldNum" sz="quarter" idx="12"/>
          </p:nvPr>
        </p:nvSpPr>
        <p:spPr/>
        <p:txBody>
          <a:bodyPr/>
          <a:lstStyle/>
          <a:p>
            <a:fld id="{87273454-4877-0049-A76D-C5AA48906ACC}" type="slidenum">
              <a:rPr lang="en-SE" smtClean="0"/>
              <a:t>‹#›</a:t>
            </a:fld>
            <a:endParaRPr lang="en-SE"/>
          </a:p>
        </p:txBody>
      </p:sp>
    </p:spTree>
    <p:extLst>
      <p:ext uri="{BB962C8B-B14F-4D97-AF65-F5344CB8AC3E}">
        <p14:creationId xmlns:p14="http://schemas.microsoft.com/office/powerpoint/2010/main" val="386009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B8A4C0-2A5A-9E49-A8FD-DF8C7ECDDE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SE"/>
          </a:p>
        </p:txBody>
      </p:sp>
      <p:sp>
        <p:nvSpPr>
          <p:cNvPr id="3" name="Text Placeholder 2">
            <a:extLst>
              <a:ext uri="{FF2B5EF4-FFF2-40B4-BE49-F238E27FC236}">
                <a16:creationId xmlns:a16="http://schemas.microsoft.com/office/drawing/2014/main" id="{7AD5E827-4123-C045-8605-FEFE97AC3B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518CD24D-025F-9B46-B2CF-556945E0CA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93B099-F364-ED41-BF46-3F0AB8A55FB0}" type="datetimeFigureOut">
              <a:rPr lang="en-SE" smtClean="0"/>
              <a:t>2021-10-24</a:t>
            </a:fld>
            <a:endParaRPr lang="en-SE"/>
          </a:p>
        </p:txBody>
      </p:sp>
      <p:sp>
        <p:nvSpPr>
          <p:cNvPr id="5" name="Footer Placeholder 4">
            <a:extLst>
              <a:ext uri="{FF2B5EF4-FFF2-40B4-BE49-F238E27FC236}">
                <a16:creationId xmlns:a16="http://schemas.microsoft.com/office/drawing/2014/main" id="{D1A61310-2A90-1047-859F-4EA49853BE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E"/>
          </a:p>
        </p:txBody>
      </p:sp>
      <p:sp>
        <p:nvSpPr>
          <p:cNvPr id="6" name="Slide Number Placeholder 5">
            <a:extLst>
              <a:ext uri="{FF2B5EF4-FFF2-40B4-BE49-F238E27FC236}">
                <a16:creationId xmlns:a16="http://schemas.microsoft.com/office/drawing/2014/main" id="{AC5D3A30-5CF3-3744-BEF5-6CE4987199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273454-4877-0049-A76D-C5AA48906ACC}" type="slidenum">
              <a:rPr lang="en-SE" smtClean="0"/>
              <a:t>‹#›</a:t>
            </a:fld>
            <a:endParaRPr lang="en-SE"/>
          </a:p>
        </p:txBody>
      </p:sp>
    </p:spTree>
    <p:extLst>
      <p:ext uri="{BB962C8B-B14F-4D97-AF65-F5344CB8AC3E}">
        <p14:creationId xmlns:p14="http://schemas.microsoft.com/office/powerpoint/2010/main" val="42084850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2.tiff"/><Relationship Id="rId5" Type="http://schemas.openxmlformats.org/officeDocument/2006/relationships/image" Target="../media/image11.tiff"/><Relationship Id="rId4" Type="http://schemas.openxmlformats.org/officeDocument/2006/relationships/image" Target="../media/image10.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1682" y="3402293"/>
            <a:ext cx="10633846" cy="1079859"/>
          </a:xfrm>
        </p:spPr>
        <p:txBody>
          <a:bodyPr>
            <a:normAutofit/>
          </a:bodyPr>
          <a:lstStyle/>
          <a:p>
            <a:pPr algn="ctr"/>
            <a:r>
              <a:rPr lang="en-GB" sz="3200" dirty="0">
                <a:solidFill>
                  <a:schemeClr val="tx1">
                    <a:lumMod val="50000"/>
                    <a:lumOff val="50000"/>
                  </a:schemeClr>
                </a:solidFill>
                <a:latin typeface="Trebuchet MS" panose="020B0703020202090204" pitchFamily="34" charset="0"/>
              </a:rPr>
              <a:t>Towards Responsible Brain Research and Applications</a:t>
            </a:r>
          </a:p>
        </p:txBody>
      </p:sp>
      <p:sp>
        <p:nvSpPr>
          <p:cNvPr id="3" name="Subtitle 2"/>
          <p:cNvSpPr>
            <a:spLocks noGrp="1"/>
          </p:cNvSpPr>
          <p:nvPr>
            <p:ph type="subTitle" idx="1"/>
          </p:nvPr>
        </p:nvSpPr>
        <p:spPr>
          <a:xfrm>
            <a:off x="1652052" y="4482152"/>
            <a:ext cx="8861538" cy="720000"/>
          </a:xfrm>
        </p:spPr>
        <p:txBody>
          <a:bodyPr>
            <a:normAutofit fontScale="92500" lnSpcReduction="20000"/>
          </a:bodyPr>
          <a:lstStyle/>
          <a:p>
            <a:r>
              <a:rPr lang="en-GB" sz="2400" dirty="0">
                <a:latin typeface="Trebuchet MS" panose="020B0703020202090204" pitchFamily="34" charset="0"/>
              </a:rPr>
              <a:t>Arleen Salles </a:t>
            </a:r>
            <a:r>
              <a:rPr lang="en-GB" sz="2400" dirty="0" err="1">
                <a:latin typeface="Trebuchet MS" panose="020B0703020202090204" pitchFamily="34" charset="0"/>
              </a:rPr>
              <a:t>Ph.D</a:t>
            </a:r>
            <a:endParaRPr lang="en-GB" sz="2400" dirty="0">
              <a:latin typeface="Trebuchet MS" panose="020B0703020202090204" pitchFamily="34" charset="0"/>
            </a:endParaRPr>
          </a:p>
          <a:p>
            <a:r>
              <a:rPr lang="en-GB" sz="2200" dirty="0">
                <a:solidFill>
                  <a:schemeClr val="bg2">
                    <a:lumMod val="50000"/>
                  </a:schemeClr>
                </a:solidFill>
                <a:latin typeface="Trebuchet MS" panose="020B0703020202090204" pitchFamily="34" charset="0"/>
              </a:rPr>
              <a:t>Uppsala University</a:t>
            </a:r>
          </a:p>
        </p:txBody>
      </p:sp>
      <p:sp>
        <p:nvSpPr>
          <p:cNvPr id="4" name="Content Placeholder 3"/>
          <p:cNvSpPr>
            <a:spLocks noGrp="1"/>
          </p:cNvSpPr>
          <p:nvPr>
            <p:ph sz="quarter" idx="10"/>
          </p:nvPr>
        </p:nvSpPr>
        <p:spPr/>
        <p:txBody>
          <a:bodyPr>
            <a:normAutofit fontScale="70000" lnSpcReduction="20000"/>
          </a:bodyPr>
          <a:lstStyle/>
          <a:p>
            <a:r>
              <a:rPr lang="en-GB" b="1" dirty="0"/>
              <a:t>Computational Neuroscience, Neurotechnology and Neuro-inspired Artificial Intelligence</a:t>
            </a:r>
          </a:p>
          <a:p>
            <a:r>
              <a:rPr lang="en-GB" b="1" dirty="0"/>
              <a:t>Autumn School</a:t>
            </a:r>
          </a:p>
          <a:p>
            <a:endParaRPr lang="en-GB" dirty="0"/>
          </a:p>
        </p:txBody>
      </p:sp>
      <p:sp>
        <p:nvSpPr>
          <p:cNvPr id="5" name="Content Placeholder 4"/>
          <p:cNvSpPr>
            <a:spLocks noGrp="1"/>
          </p:cNvSpPr>
          <p:nvPr>
            <p:ph sz="quarter" idx="11"/>
          </p:nvPr>
        </p:nvSpPr>
        <p:spPr/>
        <p:txBody>
          <a:bodyPr/>
          <a:lstStyle/>
          <a:p>
            <a:r>
              <a:rPr lang="en-GB" dirty="0"/>
              <a:t>October 28</a:t>
            </a:r>
            <a:r>
              <a:rPr lang="en-GB" baseline="30000" dirty="0"/>
              <a:t>th</a:t>
            </a:r>
            <a:r>
              <a:rPr lang="en-GB" dirty="0"/>
              <a:t>  2021</a:t>
            </a:r>
          </a:p>
        </p:txBody>
      </p:sp>
      <p:sp>
        <p:nvSpPr>
          <p:cNvPr id="6" name="Slide Number Placeholder 5"/>
          <p:cNvSpPr>
            <a:spLocks noGrp="1"/>
          </p:cNvSpPr>
          <p:nvPr>
            <p:ph type="sldNum" sz="quarter" idx="4"/>
          </p:nvPr>
        </p:nvSpPr>
        <p:spPr>
          <a:xfrm>
            <a:off x="9478236" y="6475082"/>
            <a:ext cx="378889" cy="326329"/>
          </a:xfrm>
        </p:spPr>
        <p:txBody>
          <a:bodyPr/>
          <a:lstStyle/>
          <a:p>
            <a:fld id="{5373A736-8DFA-7A45-A29E-2DADACEF8797}" type="slidenum">
              <a:rPr lang="en-GB" smtClean="0"/>
              <a:pPr/>
              <a:t>1</a:t>
            </a:fld>
            <a:endParaRPr lang="en-GB" dirty="0"/>
          </a:p>
        </p:txBody>
      </p:sp>
    </p:spTree>
    <p:extLst>
      <p:ext uri="{BB962C8B-B14F-4D97-AF65-F5344CB8AC3E}">
        <p14:creationId xmlns:p14="http://schemas.microsoft.com/office/powerpoint/2010/main" val="1050471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E88BC88-2488-5449-930C-9E197969C19D}"/>
              </a:ext>
            </a:extLst>
          </p:cNvPr>
          <p:cNvSpPr txBox="1"/>
          <p:nvPr/>
        </p:nvSpPr>
        <p:spPr>
          <a:xfrm>
            <a:off x="5320935" y="4407189"/>
            <a:ext cx="1336482" cy="276963"/>
          </a:xfrm>
          <a:prstGeom prst="rect">
            <a:avLst/>
          </a:prstGeom>
          <a:noFill/>
        </p:spPr>
        <p:txBody>
          <a:bodyPr wrap="square" rtlCol="0">
            <a:spAutoFit/>
          </a:bodyPr>
          <a:lstStyle/>
          <a:p>
            <a:r>
              <a:rPr lang="en-US" sz="1200" dirty="0">
                <a:solidFill>
                  <a:schemeClr val="bg1"/>
                </a:solidFill>
                <a:latin typeface="Rockwell" panose="02060603020205020403" pitchFamily="18" charset="77"/>
              </a:rPr>
              <a:t>Ethics Support</a:t>
            </a:r>
          </a:p>
        </p:txBody>
      </p:sp>
      <p:sp>
        <p:nvSpPr>
          <p:cNvPr id="2" name="TextBox 1">
            <a:extLst>
              <a:ext uri="{FF2B5EF4-FFF2-40B4-BE49-F238E27FC236}">
                <a16:creationId xmlns:a16="http://schemas.microsoft.com/office/drawing/2014/main" id="{81DFC7F4-CF17-1F41-A01F-AB02949D0F81}"/>
              </a:ext>
            </a:extLst>
          </p:cNvPr>
          <p:cNvSpPr txBox="1"/>
          <p:nvPr/>
        </p:nvSpPr>
        <p:spPr>
          <a:xfrm>
            <a:off x="3824309" y="289612"/>
            <a:ext cx="4872403" cy="369332"/>
          </a:xfrm>
          <a:prstGeom prst="rect">
            <a:avLst/>
          </a:prstGeom>
          <a:noFill/>
        </p:spPr>
        <p:txBody>
          <a:bodyPr wrap="square" rtlCol="0">
            <a:spAutoFit/>
          </a:bodyPr>
          <a:lstStyle/>
          <a:p>
            <a:r>
              <a:rPr lang="en-US" b="1" dirty="0">
                <a:solidFill>
                  <a:schemeClr val="accent6">
                    <a:lumMod val="50000"/>
                  </a:schemeClr>
                </a:solidFill>
                <a:latin typeface="Trebuchet MS" panose="020B0703020202090204" pitchFamily="34" charset="0"/>
              </a:rPr>
              <a:t>HBP  Responsible Research and Innovation</a:t>
            </a:r>
            <a:endParaRPr lang="en-US" dirty="0"/>
          </a:p>
        </p:txBody>
      </p:sp>
      <p:sp>
        <p:nvSpPr>
          <p:cNvPr id="3" name="TextBox 2">
            <a:extLst>
              <a:ext uri="{FF2B5EF4-FFF2-40B4-BE49-F238E27FC236}">
                <a16:creationId xmlns:a16="http://schemas.microsoft.com/office/drawing/2014/main" id="{F6C3EDF9-7DDB-014B-A52A-71C08A7F9F05}"/>
              </a:ext>
            </a:extLst>
          </p:cNvPr>
          <p:cNvSpPr txBox="1"/>
          <p:nvPr/>
        </p:nvSpPr>
        <p:spPr>
          <a:xfrm>
            <a:off x="8134333" y="2149602"/>
            <a:ext cx="184707" cy="369284"/>
          </a:xfrm>
          <a:prstGeom prst="rect">
            <a:avLst/>
          </a:prstGeom>
          <a:noFill/>
        </p:spPr>
        <p:txBody>
          <a:bodyPr wrap="none" rtlCol="0">
            <a:spAutoFit/>
          </a:bodyPr>
          <a:lstStyle/>
          <a:p>
            <a:endParaRPr lang="en-US" dirty="0"/>
          </a:p>
        </p:txBody>
      </p:sp>
      <p:sp>
        <p:nvSpPr>
          <p:cNvPr id="18" name="Rounded Rectangle 17">
            <a:extLst>
              <a:ext uri="{FF2B5EF4-FFF2-40B4-BE49-F238E27FC236}">
                <a16:creationId xmlns:a16="http://schemas.microsoft.com/office/drawing/2014/main" id="{B90A0E91-A838-124F-BFB9-F7AAE379C477}"/>
              </a:ext>
            </a:extLst>
          </p:cNvPr>
          <p:cNvSpPr/>
          <p:nvPr/>
        </p:nvSpPr>
        <p:spPr>
          <a:xfrm>
            <a:off x="3397224" y="1420300"/>
            <a:ext cx="5183901" cy="3598271"/>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endParaRPr lang="en-GB" sz="1350" dirty="0">
              <a:latin typeface="Trebuchet MS" panose="020B0603020202020204" pitchFamily="34" charset="0"/>
            </a:endParaRPr>
          </a:p>
        </p:txBody>
      </p:sp>
      <p:sp>
        <p:nvSpPr>
          <p:cNvPr id="22" name="Rounded Rectangle 21">
            <a:extLst>
              <a:ext uri="{FF2B5EF4-FFF2-40B4-BE49-F238E27FC236}">
                <a16:creationId xmlns:a16="http://schemas.microsoft.com/office/drawing/2014/main" id="{9A95D5E4-229F-174D-BD87-F99EEF29FAA1}"/>
              </a:ext>
            </a:extLst>
          </p:cNvPr>
          <p:cNvSpPr/>
          <p:nvPr/>
        </p:nvSpPr>
        <p:spPr>
          <a:xfrm>
            <a:off x="4585919" y="1624511"/>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a:latin typeface="Trebuchet MS" panose="020B0603020202020204" pitchFamily="34" charset="0"/>
              </a:rPr>
              <a:t>Responsible Research and Innovation</a:t>
            </a:r>
          </a:p>
        </p:txBody>
      </p:sp>
      <p:sp>
        <p:nvSpPr>
          <p:cNvPr id="23" name="Rounded Rectangle 22">
            <a:extLst>
              <a:ext uri="{FF2B5EF4-FFF2-40B4-BE49-F238E27FC236}">
                <a16:creationId xmlns:a16="http://schemas.microsoft.com/office/drawing/2014/main" id="{255DF406-1190-6F41-9CF4-A97155C528F9}"/>
              </a:ext>
            </a:extLst>
          </p:cNvPr>
          <p:cNvSpPr/>
          <p:nvPr/>
        </p:nvSpPr>
        <p:spPr>
          <a:xfrm>
            <a:off x="4586847" y="2290815"/>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err="1">
                <a:latin typeface="Trebuchet MS" panose="020B0603020202020204" pitchFamily="34" charset="0"/>
              </a:rPr>
              <a:t>Neuroethics</a:t>
            </a:r>
            <a:r>
              <a:rPr lang="en-GB" sz="1350" dirty="0">
                <a:latin typeface="Trebuchet MS" panose="020B0603020202020204" pitchFamily="34" charset="0"/>
              </a:rPr>
              <a:t> and Engagement</a:t>
            </a:r>
          </a:p>
        </p:txBody>
      </p:sp>
      <p:sp>
        <p:nvSpPr>
          <p:cNvPr id="24" name="Rounded Rectangle 23">
            <a:extLst>
              <a:ext uri="{FF2B5EF4-FFF2-40B4-BE49-F238E27FC236}">
                <a16:creationId xmlns:a16="http://schemas.microsoft.com/office/drawing/2014/main" id="{1BEFBCAE-C848-3F48-835F-B20C8EF767FF}"/>
              </a:ext>
            </a:extLst>
          </p:cNvPr>
          <p:cNvSpPr/>
          <p:nvPr/>
        </p:nvSpPr>
        <p:spPr>
          <a:xfrm>
            <a:off x="4585919" y="2978212"/>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a:latin typeface="Trebuchet MS" panose="020B0603020202020204" pitchFamily="34" charset="0"/>
              </a:rPr>
              <a:t>Ethics Coordination and Communication</a:t>
            </a:r>
          </a:p>
        </p:txBody>
      </p:sp>
      <p:sp>
        <p:nvSpPr>
          <p:cNvPr id="26" name="Rounded Rectangle 25">
            <a:extLst>
              <a:ext uri="{FF2B5EF4-FFF2-40B4-BE49-F238E27FC236}">
                <a16:creationId xmlns:a16="http://schemas.microsoft.com/office/drawing/2014/main" id="{8CE689A1-7AB2-1C42-B4DB-04C5B6AFBFAF}"/>
              </a:ext>
            </a:extLst>
          </p:cNvPr>
          <p:cNvSpPr/>
          <p:nvPr/>
        </p:nvSpPr>
        <p:spPr>
          <a:xfrm>
            <a:off x="4585919" y="3623643"/>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a:latin typeface="Trebuchet MS" panose="020B0603020202020204" pitchFamily="34" charset="0"/>
              </a:rPr>
              <a:t>Gender </a:t>
            </a:r>
            <a:r>
              <a:rPr lang="en-GB" sz="1350" dirty="0" err="1">
                <a:latin typeface="Trebuchet MS" panose="020B0603020202020204" pitchFamily="34" charset="0"/>
              </a:rPr>
              <a:t>mainstream,ing</a:t>
            </a:r>
            <a:r>
              <a:rPr lang="en-GB" sz="1350" dirty="0">
                <a:latin typeface="Trebuchet MS" panose="020B0603020202020204" pitchFamily="34" charset="0"/>
              </a:rPr>
              <a:t> and diversity management</a:t>
            </a:r>
          </a:p>
        </p:txBody>
      </p:sp>
      <p:sp>
        <p:nvSpPr>
          <p:cNvPr id="27" name="Rounded Rectangle 26">
            <a:extLst>
              <a:ext uri="{FF2B5EF4-FFF2-40B4-BE49-F238E27FC236}">
                <a16:creationId xmlns:a16="http://schemas.microsoft.com/office/drawing/2014/main" id="{17ACD537-E03E-7347-98B1-BECDD48FFFED}"/>
              </a:ext>
            </a:extLst>
          </p:cNvPr>
          <p:cNvSpPr/>
          <p:nvPr/>
        </p:nvSpPr>
        <p:spPr>
          <a:xfrm>
            <a:off x="4585919" y="4224541"/>
            <a:ext cx="2806516" cy="482447"/>
          </a:xfrm>
          <a:prstGeom prst="roundRect">
            <a:avLst/>
          </a:prstGeom>
          <a:solidFill>
            <a:schemeClr val="accent6">
              <a:lumMod val="75000"/>
            </a:schemeClr>
          </a:solidFill>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68571" tIns="34286" rIns="68571" bIns="34286" numCol="1" spcCol="0" rtlCol="0" fromWordArt="0" anchor="ctr" anchorCtr="0" forceAA="0" compatLnSpc="1">
            <a:prstTxWarp prst="textNoShape">
              <a:avLst/>
            </a:prstTxWarp>
            <a:noAutofit/>
          </a:bodyPr>
          <a:lstStyle/>
          <a:p>
            <a:pPr algn="ctr"/>
            <a:r>
              <a:rPr lang="en-GB" sz="1350" dirty="0">
                <a:latin typeface="Trebuchet MS" panose="020B0603020202020204" pitchFamily="34" charset="0"/>
              </a:rPr>
              <a:t>Scientific Coordination and</a:t>
            </a:r>
          </a:p>
        </p:txBody>
      </p:sp>
      <p:sp>
        <p:nvSpPr>
          <p:cNvPr id="8" name="TextBox 7">
            <a:extLst>
              <a:ext uri="{FF2B5EF4-FFF2-40B4-BE49-F238E27FC236}">
                <a16:creationId xmlns:a16="http://schemas.microsoft.com/office/drawing/2014/main" id="{79B74881-B9AC-454F-B502-5160EBF1CC8C}"/>
              </a:ext>
            </a:extLst>
          </p:cNvPr>
          <p:cNvSpPr txBox="1"/>
          <p:nvPr/>
        </p:nvSpPr>
        <p:spPr>
          <a:xfrm>
            <a:off x="552107" y="5428220"/>
            <a:ext cx="11159787" cy="646331"/>
          </a:xfrm>
          <a:prstGeom prst="rect">
            <a:avLst/>
          </a:prstGeom>
          <a:gradFill>
            <a:gsLst>
              <a:gs pos="0">
                <a:srgbClr val="00B0F0">
                  <a:tint val="66000"/>
                  <a:satMod val="160000"/>
                </a:srgbClr>
              </a:gs>
              <a:gs pos="50000">
                <a:srgbClr val="00B0F0">
                  <a:tint val="44500"/>
                  <a:satMod val="160000"/>
                </a:srgbClr>
              </a:gs>
              <a:gs pos="100000">
                <a:srgbClr val="00B0F0">
                  <a:tint val="23500"/>
                  <a:satMod val="160000"/>
                </a:srgbClr>
              </a:gs>
            </a:gsLst>
            <a:lin ang="10800000" scaled="1"/>
          </a:gradFill>
        </p:spPr>
        <p:txBody>
          <a:bodyPr wrap="square" rtlCol="0">
            <a:spAutoFit/>
          </a:bodyPr>
          <a:lstStyle/>
          <a:p>
            <a:r>
              <a:rPr lang="en-US" dirty="0">
                <a:latin typeface="Trebuchet MS" panose="020B0703020202090204" pitchFamily="34" charset="0"/>
              </a:rPr>
              <a:t>Embedded </a:t>
            </a:r>
            <a:r>
              <a:rPr lang="en-US" dirty="0" err="1">
                <a:latin typeface="Trebuchet MS" panose="020B0703020202090204" pitchFamily="34" charset="0"/>
              </a:rPr>
              <a:t>Neuroethics</a:t>
            </a:r>
            <a:r>
              <a:rPr lang="en-US" dirty="0">
                <a:latin typeface="Trebuchet MS" panose="020B0703020202090204" pitchFamily="34" charset="0"/>
              </a:rPr>
              <a:t> tasks in Scientific WPs 1,2,3</a:t>
            </a:r>
          </a:p>
          <a:p>
            <a:endParaRPr lang="en-US" dirty="0">
              <a:latin typeface="Trebuchet MS" panose="020B0703020202090204" pitchFamily="34" charset="0"/>
            </a:endParaRPr>
          </a:p>
        </p:txBody>
      </p:sp>
      <p:sp>
        <p:nvSpPr>
          <p:cNvPr id="5" name="Left Arrow 4">
            <a:extLst>
              <a:ext uri="{FF2B5EF4-FFF2-40B4-BE49-F238E27FC236}">
                <a16:creationId xmlns:a16="http://schemas.microsoft.com/office/drawing/2014/main" id="{2E32470B-7EB3-5349-AD0D-9751342E43CD}"/>
              </a:ext>
            </a:extLst>
          </p:cNvPr>
          <p:cNvSpPr/>
          <p:nvPr/>
        </p:nvSpPr>
        <p:spPr>
          <a:xfrm>
            <a:off x="7602717" y="2288630"/>
            <a:ext cx="978408" cy="484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pic>
        <p:nvPicPr>
          <p:cNvPr id="3074" name="Picture 2">
            <a:extLst>
              <a:ext uri="{FF2B5EF4-FFF2-40B4-BE49-F238E27FC236}">
                <a16:creationId xmlns:a16="http://schemas.microsoft.com/office/drawing/2014/main" id="{E1F93F81-6B52-AD45-9479-D957A76950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7000" y="721930"/>
            <a:ext cx="1424893" cy="1385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6817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B332F-5C2E-1840-9FD7-B54FBD5FA3BC}"/>
              </a:ext>
            </a:extLst>
          </p:cNvPr>
          <p:cNvSpPr>
            <a:spLocks noGrp="1"/>
          </p:cNvSpPr>
          <p:nvPr>
            <p:ph type="title"/>
          </p:nvPr>
        </p:nvSpPr>
        <p:spPr>
          <a:xfrm>
            <a:off x="1981736" y="275049"/>
            <a:ext cx="8228529" cy="1182049"/>
          </a:xfrm>
        </p:spPr>
        <p:txBody>
          <a:bodyPr>
            <a:normAutofit fontScale="90000"/>
          </a:bodyPr>
          <a:lstStyle/>
          <a:p>
            <a:pPr algn="ctr"/>
            <a:r>
              <a:rPr lang="en-US" dirty="0">
                <a:latin typeface="Trebuchet MS" panose="020B0703020202090204" pitchFamily="34" charset="0"/>
              </a:rPr>
              <a:t>Ethics and Society</a:t>
            </a:r>
            <a:br>
              <a:rPr lang="en-US" dirty="0">
                <a:latin typeface="Trebuchet MS" panose="020B0703020202090204" pitchFamily="34" charset="0"/>
              </a:rPr>
            </a:br>
            <a:endParaRPr lang="en-US" dirty="0">
              <a:latin typeface="Trebuchet MS" panose="020B0703020202090204" pitchFamily="34" charset="0"/>
            </a:endParaRPr>
          </a:p>
        </p:txBody>
      </p:sp>
      <p:sp>
        <p:nvSpPr>
          <p:cNvPr id="4" name="Date Placeholder 3">
            <a:extLst>
              <a:ext uri="{FF2B5EF4-FFF2-40B4-BE49-F238E27FC236}">
                <a16:creationId xmlns:a16="http://schemas.microsoft.com/office/drawing/2014/main" id="{5D9CAA27-CB38-9948-AABC-1B77A71CCC36}"/>
              </a:ext>
            </a:extLst>
          </p:cNvPr>
          <p:cNvSpPr>
            <a:spLocks noGrp="1"/>
          </p:cNvSpPr>
          <p:nvPr>
            <p:ph type="dt" sz="half" idx="10"/>
          </p:nvPr>
        </p:nvSpPr>
        <p:spPr>
          <a:xfrm>
            <a:off x="838091" y="6355970"/>
            <a:ext cx="2742843" cy="365077"/>
          </a:xfrm>
          <a:prstGeom prst="rect">
            <a:avLst/>
          </a:prstGeom>
        </p:spPr>
        <p:txBody>
          <a:bodyPr vert="horz" lIns="91428" tIns="45714" rIns="91428" bIns="45714" rtlCol="0" anchor="ctr"/>
          <a:lstStyle>
            <a:defPPr>
              <a:defRPr lang="en-US"/>
            </a:defPPr>
            <a:lvl1pPr marL="0" algn="l"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7B431C8-D939-134A-8A5F-A4B8C2C41ACC}" type="datetimeFigureOut">
              <a:rPr lang="es-ES_tradnl" smtClean="0"/>
              <a:pPr/>
              <a:t>24/10/21</a:t>
            </a:fld>
            <a:endParaRPr lang="en-GB"/>
          </a:p>
        </p:txBody>
      </p:sp>
      <p:sp>
        <p:nvSpPr>
          <p:cNvPr id="5" name="Footer Placeholder 4">
            <a:extLst>
              <a:ext uri="{FF2B5EF4-FFF2-40B4-BE49-F238E27FC236}">
                <a16:creationId xmlns:a16="http://schemas.microsoft.com/office/drawing/2014/main" id="{C059929D-BAE2-C142-9451-F72870FE44BD}"/>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US"/>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59029677-16A8-B048-AC63-C448290BD977}"/>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US"/>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643DF3E-E240-C24D-9826-03939F94C618}" type="slidenum">
              <a:rPr lang="es-ES_tradnl" smtClean="0"/>
              <a:pPr/>
              <a:t>11</a:t>
            </a:fld>
            <a:endParaRPr lang="en-GB"/>
          </a:p>
        </p:txBody>
      </p:sp>
      <p:sp>
        <p:nvSpPr>
          <p:cNvPr id="7" name="Rectangle 6">
            <a:extLst>
              <a:ext uri="{FF2B5EF4-FFF2-40B4-BE49-F238E27FC236}">
                <a16:creationId xmlns:a16="http://schemas.microsoft.com/office/drawing/2014/main" id="{59E33740-5ED8-B547-B168-7EC911CC80BB}"/>
              </a:ext>
            </a:extLst>
          </p:cNvPr>
          <p:cNvSpPr/>
          <p:nvPr/>
        </p:nvSpPr>
        <p:spPr>
          <a:xfrm>
            <a:off x="408109" y="2068550"/>
            <a:ext cx="11663777" cy="3908762"/>
          </a:xfrm>
          <a:prstGeom prst="rect">
            <a:avLst/>
          </a:prstGeom>
        </p:spPr>
        <p:txBody>
          <a:bodyPr wrap="square">
            <a:spAutoFit/>
          </a:bodyPr>
          <a:lstStyle/>
          <a:p>
            <a:r>
              <a:rPr lang="en-US" sz="1600" dirty="0">
                <a:latin typeface="Trebuchet MS" panose="020B0703020202090204" pitchFamily="34" charset="0"/>
              </a:rPr>
              <a:t>Ethical, social, and philosophical analyses </a:t>
            </a:r>
          </a:p>
          <a:p>
            <a:endParaRPr lang="en-US" sz="1600" dirty="0">
              <a:latin typeface="Trebuchet MS" panose="020B0703020202090204" pitchFamily="34" charset="0"/>
            </a:endParaRPr>
          </a:p>
          <a:p>
            <a:r>
              <a:rPr lang="en-GB" sz="1600" dirty="0">
                <a:latin typeface="Trebuchet MS" panose="020B0703020202090204" pitchFamily="34" charset="0"/>
              </a:rPr>
              <a:t>Early identification of the ethical, social, and philosophical issues</a:t>
            </a:r>
          </a:p>
          <a:p>
            <a:endParaRPr lang="en-GB" sz="1600" dirty="0">
              <a:latin typeface="Trebuchet MS" panose="020B0703020202090204" pitchFamily="34" charset="0"/>
            </a:endParaRPr>
          </a:p>
          <a:p>
            <a:r>
              <a:rPr lang="en-GB" sz="1600" dirty="0">
                <a:latin typeface="Trebuchet MS" panose="020B0703020202090204" pitchFamily="34" charset="0"/>
              </a:rPr>
              <a:t>Neuroethical and philosophical reflection (conceptual and applied)</a:t>
            </a:r>
          </a:p>
          <a:p>
            <a:endParaRPr lang="en-GB" sz="1600" dirty="0">
              <a:latin typeface="Trebuchet MS" panose="020B0703020202090204" pitchFamily="34" charset="0"/>
            </a:endParaRPr>
          </a:p>
          <a:p>
            <a:r>
              <a:rPr lang="en-GB" sz="1600" dirty="0">
                <a:latin typeface="Trebuchet MS" panose="020B0703020202090204" pitchFamily="34" charset="0"/>
              </a:rPr>
              <a:t>Engagement with public and private stakeholders</a:t>
            </a:r>
          </a:p>
          <a:p>
            <a:endParaRPr lang="en-GB" sz="1600" dirty="0">
              <a:latin typeface="Trebuchet MS" panose="020B0703020202090204" pitchFamily="34" charset="0"/>
            </a:endParaRPr>
          </a:p>
          <a:p>
            <a:r>
              <a:rPr lang="en-GB" sz="1600" dirty="0">
                <a:latin typeface="Trebuchet MS" panose="020B0703020202090204" pitchFamily="34" charset="0"/>
              </a:rPr>
              <a:t>Management and Compliance</a:t>
            </a:r>
          </a:p>
          <a:p>
            <a:pPr lvl="2"/>
            <a:endParaRPr lang="en-GB" dirty="0">
              <a:latin typeface="Rockwell" panose="02060603020205020403" pitchFamily="18" charset="77"/>
            </a:endParaRPr>
          </a:p>
          <a:p>
            <a:pPr lvl="2"/>
            <a:endParaRPr lang="en-GB" sz="3200" dirty="0">
              <a:latin typeface="Rockwell" panose="02060603020205020403" pitchFamily="18" charset="77"/>
            </a:endParaRPr>
          </a:p>
          <a:p>
            <a:endParaRPr lang="en-GB" sz="3600" dirty="0"/>
          </a:p>
          <a:p>
            <a:pPr algn="ctr"/>
            <a:endParaRPr lang="en-GB" b="1" dirty="0"/>
          </a:p>
        </p:txBody>
      </p:sp>
    </p:spTree>
    <p:extLst>
      <p:ext uri="{BB962C8B-B14F-4D97-AF65-F5344CB8AC3E}">
        <p14:creationId xmlns:p14="http://schemas.microsoft.com/office/powerpoint/2010/main" val="198156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89ED5-0123-DF4F-A6E3-FBE4449DBBD4}"/>
              </a:ext>
            </a:extLst>
          </p:cNvPr>
          <p:cNvSpPr>
            <a:spLocks noGrp="1"/>
          </p:cNvSpPr>
          <p:nvPr>
            <p:ph type="title"/>
          </p:nvPr>
        </p:nvSpPr>
        <p:spPr/>
        <p:txBody>
          <a:bodyPr/>
          <a:lstStyle/>
          <a:p>
            <a:pPr algn="l"/>
            <a:r>
              <a:rPr lang="en-SE" sz="4000" dirty="0">
                <a:latin typeface="Trebuchet MS" panose="020B0703020202090204" pitchFamily="34" charset="0"/>
                <a:cs typeface="Calibri" panose="020F0502020204030204" pitchFamily="34" charset="0"/>
              </a:rPr>
              <a:t>HBP RRI: some lessons</a:t>
            </a:r>
          </a:p>
        </p:txBody>
      </p:sp>
      <p:sp>
        <p:nvSpPr>
          <p:cNvPr id="3" name="Content Placeholder 2">
            <a:extLst>
              <a:ext uri="{FF2B5EF4-FFF2-40B4-BE49-F238E27FC236}">
                <a16:creationId xmlns:a16="http://schemas.microsoft.com/office/drawing/2014/main" id="{D3C135DD-DDEB-EF47-85FD-6DF87AE133F4}"/>
              </a:ext>
            </a:extLst>
          </p:cNvPr>
          <p:cNvSpPr>
            <a:spLocks noGrp="1"/>
          </p:cNvSpPr>
          <p:nvPr>
            <p:ph idx="1"/>
          </p:nvPr>
        </p:nvSpPr>
        <p:spPr>
          <a:xfrm>
            <a:off x="188686" y="1825625"/>
            <a:ext cx="11800114" cy="4351338"/>
          </a:xfrm>
        </p:spPr>
        <p:txBody>
          <a:bodyPr/>
          <a:lstStyle/>
          <a:p>
            <a:endParaRPr lang="en-GB" sz="1600" dirty="0">
              <a:latin typeface="Trebuchet MS" panose="020B0703020202090204" pitchFamily="34" charset="0"/>
              <a:cs typeface="Calibri" panose="020F0502020204030204" pitchFamily="34" charset="0"/>
            </a:endParaRPr>
          </a:p>
          <a:p>
            <a:r>
              <a:rPr lang="en-GB" sz="1600" dirty="0">
                <a:latin typeface="Trebuchet MS" panose="020B0703020202090204" pitchFamily="34" charset="0"/>
                <a:cs typeface="Calibri" panose="020F0502020204030204" pitchFamily="34" charset="0"/>
              </a:rPr>
              <a:t>In practice compliance issues tend to dominate the RRI agenda (Stahl et al 2021, Salles &amp; </a:t>
            </a:r>
            <a:r>
              <a:rPr lang="en-GB" sz="1600" dirty="0" err="1">
                <a:latin typeface="Trebuchet MS" panose="020B0703020202090204" pitchFamily="34" charset="0"/>
                <a:cs typeface="Calibri" panose="020F0502020204030204" pitchFamily="34" charset="0"/>
              </a:rPr>
              <a:t>Farisco</a:t>
            </a:r>
            <a:r>
              <a:rPr lang="en-GB" sz="1600" dirty="0">
                <a:latin typeface="Trebuchet MS" panose="020B0703020202090204" pitchFamily="34" charset="0"/>
                <a:cs typeface="Calibri" panose="020F0502020204030204" pitchFamily="34" charset="0"/>
              </a:rPr>
              <a:t> 2020) </a:t>
            </a:r>
          </a:p>
          <a:p>
            <a:r>
              <a:rPr lang="en-GB" sz="1600" dirty="0">
                <a:latin typeface="Trebuchet MS" panose="020B0703020202090204" pitchFamily="34" charset="0"/>
                <a:cs typeface="Calibri" panose="020F0502020204030204" pitchFamily="34" charset="0"/>
              </a:rPr>
              <a:t>Interdisciplinary collaboration is challenging when implementing RRI (Stahl et al 2021)</a:t>
            </a:r>
          </a:p>
          <a:p>
            <a:r>
              <a:rPr lang="en-GB" sz="1600" dirty="0">
                <a:latin typeface="Trebuchet MS" panose="020B0703020202090204" pitchFamily="34" charset="0"/>
                <a:cs typeface="Calibri" panose="020F0502020204030204" pitchFamily="34" charset="0"/>
              </a:rPr>
              <a:t>Difficulty in measuring success</a:t>
            </a:r>
          </a:p>
          <a:p>
            <a:r>
              <a:rPr lang="en-GB" sz="1600" dirty="0">
                <a:latin typeface="Trebuchet MS" panose="020B0703020202090204" pitchFamily="34" charset="0"/>
                <a:cs typeface="Calibri" panose="020F0502020204030204" pitchFamily="34" charset="0"/>
              </a:rPr>
              <a:t>Challenge of going from research to outcomes (from research and innovation activities to the use of their outcomes)</a:t>
            </a:r>
            <a:endParaRPr lang="en-GB" sz="1600" dirty="0">
              <a:latin typeface="Trebuchet MS" panose="020B0703020202090204" pitchFamily="34" charset="0"/>
            </a:endParaRPr>
          </a:p>
          <a:p>
            <a:endParaRPr lang="en-SE" dirty="0"/>
          </a:p>
        </p:txBody>
      </p:sp>
    </p:spTree>
    <p:extLst>
      <p:ext uri="{BB962C8B-B14F-4D97-AF65-F5344CB8AC3E}">
        <p14:creationId xmlns:p14="http://schemas.microsoft.com/office/powerpoint/2010/main" val="4069208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D3001-CBDD-E444-8ADA-79D50738456B}"/>
              </a:ext>
            </a:extLst>
          </p:cNvPr>
          <p:cNvSpPr>
            <a:spLocks noGrp="1"/>
          </p:cNvSpPr>
          <p:nvPr>
            <p:ph type="title"/>
          </p:nvPr>
        </p:nvSpPr>
        <p:spPr/>
        <p:txBody>
          <a:bodyPr/>
          <a:lstStyle/>
          <a:p>
            <a:r>
              <a:rPr lang="en-GB" dirty="0">
                <a:latin typeface="Trebuchet MS" panose="020B0703020202090204" pitchFamily="34" charset="0"/>
              </a:rPr>
              <a:t>F</a:t>
            </a:r>
            <a:r>
              <a:rPr lang="en-SE" dirty="0">
                <a:latin typeface="Trebuchet MS" panose="020B0703020202090204" pitchFamily="34" charset="0"/>
              </a:rPr>
              <a:t>ocus 1: Artificial Intelligence</a:t>
            </a:r>
          </a:p>
        </p:txBody>
      </p:sp>
      <p:sp>
        <p:nvSpPr>
          <p:cNvPr id="3" name="Content Placeholder 2">
            <a:extLst>
              <a:ext uri="{FF2B5EF4-FFF2-40B4-BE49-F238E27FC236}">
                <a16:creationId xmlns:a16="http://schemas.microsoft.com/office/drawing/2014/main" id="{8849BB66-4415-CC44-A101-82191194229E}"/>
              </a:ext>
            </a:extLst>
          </p:cNvPr>
          <p:cNvSpPr>
            <a:spLocks noGrp="1"/>
          </p:cNvSpPr>
          <p:nvPr>
            <p:ph idx="1"/>
          </p:nvPr>
        </p:nvSpPr>
        <p:spPr>
          <a:xfrm>
            <a:off x="240030" y="1364343"/>
            <a:ext cx="11704320" cy="5283200"/>
          </a:xfrm>
        </p:spPr>
        <p:txBody>
          <a:bodyPr>
            <a:normAutofit/>
          </a:bodyPr>
          <a:lstStyle/>
          <a:p>
            <a:pPr marL="0" indent="0">
              <a:buNone/>
            </a:pPr>
            <a:r>
              <a:rPr lang="en-US" sz="1400" dirty="0">
                <a:latin typeface="Trebuchet MS" panose="020B0703020202090204" pitchFamily="34" charset="0"/>
              </a:rPr>
              <a:t>“Artificial intelligence is not just a new technology that requires regulation. It is a powerful force that is </a:t>
            </a:r>
            <a:r>
              <a:rPr lang="en-US" sz="1400" dirty="0">
                <a:solidFill>
                  <a:srgbClr val="C00000"/>
                </a:solidFill>
                <a:latin typeface="Trebuchet MS" panose="020B0703020202090204" pitchFamily="34" charset="0"/>
              </a:rPr>
              <a:t>reshaping</a:t>
            </a:r>
            <a:r>
              <a:rPr lang="en-US" sz="1400" dirty="0">
                <a:latin typeface="Trebuchet MS" panose="020B0703020202090204" pitchFamily="34" charset="0"/>
              </a:rPr>
              <a:t> daily practices, personal and professional interactions, and environments. </a:t>
            </a:r>
            <a:r>
              <a:rPr lang="en-US" sz="1400" dirty="0">
                <a:solidFill>
                  <a:srgbClr val="C00000"/>
                </a:solidFill>
                <a:latin typeface="Trebuchet MS" panose="020B0703020202090204" pitchFamily="34" charset="0"/>
              </a:rPr>
              <a:t>For the well being of humanity is it crucial that this power is used as a force for good</a:t>
            </a:r>
            <a:r>
              <a:rPr lang="en-US" sz="1400" dirty="0">
                <a:latin typeface="Trebuchet MS" panose="020B0703020202090204" pitchFamily="34" charset="0"/>
              </a:rPr>
              <a:t>” (Taddeo, </a:t>
            </a:r>
            <a:r>
              <a:rPr lang="en-US" sz="1400" dirty="0" err="1">
                <a:latin typeface="Trebuchet MS" panose="020B0703020202090204" pitchFamily="34" charset="0"/>
              </a:rPr>
              <a:t>Floridi</a:t>
            </a:r>
            <a:r>
              <a:rPr lang="en-US" sz="1400" dirty="0">
                <a:latin typeface="Trebuchet MS" panose="020B0703020202090204" pitchFamily="34" charset="0"/>
              </a:rPr>
              <a:t> 2018)</a:t>
            </a:r>
          </a:p>
          <a:p>
            <a:pPr marL="0" indent="0">
              <a:buNone/>
            </a:pPr>
            <a:endParaRPr lang="en-US" sz="1400" dirty="0">
              <a:latin typeface="Trebuchet MS" panose="020B0703020202090204" pitchFamily="34" charset="0"/>
            </a:endParaRPr>
          </a:p>
          <a:p>
            <a:pPr marL="0" indent="0">
              <a:buNone/>
            </a:pPr>
            <a:r>
              <a:rPr lang="en-US" sz="1400" b="1" dirty="0">
                <a:latin typeface="Trebuchet MS" panose="020B0703020202090204" pitchFamily="34" charset="0"/>
              </a:rPr>
              <a:t>What</a:t>
            </a:r>
            <a:r>
              <a:rPr lang="en-US" sz="1400" dirty="0">
                <a:latin typeface="Trebuchet MS" panose="020B0703020202090204" pitchFamily="34" charset="0"/>
              </a:rPr>
              <a:t> are the issues?</a:t>
            </a:r>
          </a:p>
          <a:p>
            <a:pPr marL="0" indent="0">
              <a:buNone/>
            </a:pPr>
            <a:r>
              <a:rPr lang="en-US" sz="1400" dirty="0">
                <a:latin typeface="Trebuchet MS" panose="020B0703020202090204" pitchFamily="34" charset="0"/>
              </a:rPr>
              <a:t>Different levels</a:t>
            </a:r>
          </a:p>
          <a:p>
            <a:pPr marL="285721" indent="-285721"/>
            <a:r>
              <a:rPr lang="en-GB" sz="1400" dirty="0">
                <a:latin typeface="Trebuchet MS" panose="020B0703020202090204" pitchFamily="34" charset="0"/>
              </a:rPr>
              <a:t>At the technology level </a:t>
            </a:r>
            <a:r>
              <a:rPr lang="en-US" sz="1400" dirty="0">
                <a:latin typeface="Trebuchet MS" panose="020B0703020202090204" pitchFamily="34" charset="0"/>
              </a:rPr>
              <a:t>(general)</a:t>
            </a:r>
          </a:p>
          <a:p>
            <a:pPr marL="285721" indent="-285721"/>
            <a:r>
              <a:rPr lang="en-US" sz="1400" dirty="0">
                <a:latin typeface="Trebuchet MS" panose="020B0703020202090204" pitchFamily="34" charset="0"/>
              </a:rPr>
              <a:t>At the artefact level (for certain types of products… robots?)</a:t>
            </a:r>
          </a:p>
          <a:p>
            <a:pPr marL="285721" indent="-285721"/>
            <a:r>
              <a:rPr lang="en-US" sz="1400" dirty="0">
                <a:latin typeface="Trebuchet MS" panose="020B0703020202090204" pitchFamily="34" charset="0"/>
              </a:rPr>
              <a:t>At the application level (in different domains and for particular purposes: who does it benefit? who does it hurt? Impact?)</a:t>
            </a:r>
          </a:p>
          <a:p>
            <a:pPr marL="285721" indent="-285721"/>
            <a:endParaRPr lang="en-US" sz="1400" dirty="0">
              <a:latin typeface="Trebuchet MS" panose="020B0703020202090204" pitchFamily="34" charset="0"/>
            </a:endParaRPr>
          </a:p>
          <a:p>
            <a:pPr marL="0" indent="0">
              <a:buNone/>
            </a:pPr>
            <a:r>
              <a:rPr lang="en-US" sz="1400" b="1" dirty="0">
                <a:latin typeface="Trebuchet MS" panose="020B0703020202090204" pitchFamily="34" charset="0"/>
              </a:rPr>
              <a:t>How</a:t>
            </a:r>
            <a:r>
              <a:rPr lang="en-US" sz="1400" dirty="0">
                <a:latin typeface="Trebuchet MS" panose="020B0703020202090204" pitchFamily="34" charset="0"/>
              </a:rPr>
              <a:t> to approach them? Guidelines?</a:t>
            </a:r>
          </a:p>
          <a:p>
            <a:r>
              <a:rPr lang="es-ES_tradnl" sz="1300" dirty="0">
                <a:latin typeface="Trebuchet MS" panose="020B0703020202090204" pitchFamily="34" charset="0"/>
              </a:rPr>
              <a:t>”Human-</a:t>
            </a:r>
            <a:r>
              <a:rPr lang="es-ES_tradnl" sz="1300" dirty="0" err="1">
                <a:latin typeface="Trebuchet MS" panose="020B0703020202090204" pitchFamily="34" charset="0"/>
              </a:rPr>
              <a:t>centric</a:t>
            </a:r>
            <a:r>
              <a:rPr lang="es-ES_tradnl" sz="1300" dirty="0">
                <a:latin typeface="Trebuchet MS" panose="020B0703020202090204" pitchFamily="34" charset="0"/>
              </a:rPr>
              <a:t>”</a:t>
            </a:r>
          </a:p>
          <a:p>
            <a:r>
              <a:rPr lang="es-ES_tradnl" sz="1300" dirty="0">
                <a:latin typeface="Trebuchet MS" panose="020B0703020202090204" pitchFamily="34" charset="0"/>
              </a:rPr>
              <a:t>Set of </a:t>
            </a:r>
            <a:r>
              <a:rPr lang="es-ES_tradnl" sz="1300" dirty="0" err="1">
                <a:latin typeface="Trebuchet MS" panose="020B0703020202090204" pitchFamily="34" charset="0"/>
              </a:rPr>
              <a:t>principles</a:t>
            </a:r>
            <a:r>
              <a:rPr lang="es-ES_tradnl" sz="1300" dirty="0">
                <a:latin typeface="Trebuchet MS" panose="020B0703020202090204" pitchFamily="34" charset="0"/>
              </a:rPr>
              <a:t> (</a:t>
            </a:r>
            <a:r>
              <a:rPr lang="es-ES_tradnl" sz="1300" dirty="0" err="1">
                <a:latin typeface="Trebuchet MS" panose="020B0703020202090204" pitchFamily="34" charset="0"/>
              </a:rPr>
              <a:t>design</a:t>
            </a:r>
            <a:r>
              <a:rPr lang="es-ES_tradnl" sz="1300" dirty="0">
                <a:latin typeface="Trebuchet MS" panose="020B0703020202090204" pitchFamily="34" charset="0"/>
              </a:rPr>
              <a:t>, </a:t>
            </a:r>
            <a:r>
              <a:rPr lang="es-ES_tradnl" sz="1300" dirty="0" err="1">
                <a:latin typeface="Trebuchet MS" panose="020B0703020202090204" pitchFamily="34" charset="0"/>
              </a:rPr>
              <a:t>development</a:t>
            </a:r>
            <a:r>
              <a:rPr lang="es-ES_tradnl" sz="1300" dirty="0">
                <a:latin typeface="Trebuchet MS" panose="020B0703020202090204" pitchFamily="34" charset="0"/>
              </a:rPr>
              <a:t>, </a:t>
            </a:r>
            <a:r>
              <a:rPr lang="es-ES_tradnl" sz="1300" dirty="0" err="1">
                <a:latin typeface="Trebuchet MS" panose="020B0703020202090204" pitchFamily="34" charset="0"/>
              </a:rPr>
              <a:t>implementation</a:t>
            </a:r>
            <a:r>
              <a:rPr lang="es-ES_tradnl" sz="1300" dirty="0">
                <a:latin typeface="Trebuchet MS" panose="020B0703020202090204" pitchFamily="34" charset="0"/>
              </a:rPr>
              <a:t>)</a:t>
            </a:r>
          </a:p>
          <a:p>
            <a:pPr lvl="1"/>
            <a:r>
              <a:rPr lang="es-ES_tradnl" sz="1300" dirty="0">
                <a:latin typeface="Trebuchet MS" panose="020B0703020202090204" pitchFamily="34" charset="0"/>
              </a:rPr>
              <a:t>ART  (</a:t>
            </a:r>
            <a:r>
              <a:rPr lang="es-ES_tradnl" sz="1300" dirty="0" err="1">
                <a:latin typeface="Trebuchet MS" panose="020B0703020202090204" pitchFamily="34" charset="0"/>
              </a:rPr>
              <a:t>accountability</a:t>
            </a:r>
            <a:r>
              <a:rPr lang="es-ES_tradnl" sz="1300" dirty="0">
                <a:latin typeface="Trebuchet MS" panose="020B0703020202090204" pitchFamily="34" charset="0"/>
              </a:rPr>
              <a:t>, </a:t>
            </a:r>
            <a:r>
              <a:rPr lang="es-ES_tradnl" sz="1300" dirty="0" err="1">
                <a:latin typeface="Trebuchet MS" panose="020B0703020202090204" pitchFamily="34" charset="0"/>
              </a:rPr>
              <a:t>responsibility</a:t>
            </a:r>
            <a:r>
              <a:rPr lang="es-ES_tradnl" sz="1300" dirty="0">
                <a:solidFill>
                  <a:srgbClr val="FF0000"/>
                </a:solidFill>
                <a:latin typeface="Trebuchet MS" panose="020B0703020202090204" pitchFamily="34" charset="0"/>
              </a:rPr>
              <a:t>, </a:t>
            </a:r>
            <a:r>
              <a:rPr lang="es-ES_tradnl" sz="1300" dirty="0" err="1">
                <a:solidFill>
                  <a:srgbClr val="FF0000"/>
                </a:solidFill>
                <a:latin typeface="Trebuchet MS" panose="020B0703020202090204" pitchFamily="34" charset="0"/>
              </a:rPr>
              <a:t>transparency</a:t>
            </a:r>
            <a:r>
              <a:rPr lang="es-ES_tradnl" sz="1300" dirty="0">
                <a:latin typeface="Trebuchet MS" panose="020B0703020202090204" pitchFamily="34" charset="0"/>
              </a:rPr>
              <a:t>)</a:t>
            </a:r>
          </a:p>
          <a:p>
            <a:pPr lvl="1"/>
            <a:r>
              <a:rPr lang="es-ES_tradnl" sz="1300" dirty="0" err="1">
                <a:latin typeface="Trebuchet MS" panose="020B0703020202090204" pitchFamily="34" charset="0"/>
              </a:rPr>
              <a:t>Justice</a:t>
            </a:r>
            <a:r>
              <a:rPr lang="es-ES_tradnl" sz="1300" dirty="0">
                <a:latin typeface="Trebuchet MS" panose="020B0703020202090204" pitchFamily="34" charset="0"/>
              </a:rPr>
              <a:t> y </a:t>
            </a:r>
            <a:r>
              <a:rPr lang="es-ES_tradnl" sz="1300" dirty="0" err="1">
                <a:latin typeface="Trebuchet MS" panose="020B0703020202090204" pitchFamily="34" charset="0"/>
              </a:rPr>
              <a:t>fairness</a:t>
            </a:r>
            <a:endParaRPr lang="es-ES_tradnl" sz="1300" dirty="0">
              <a:latin typeface="Trebuchet MS" panose="020B0703020202090204" pitchFamily="34" charset="0"/>
            </a:endParaRPr>
          </a:p>
          <a:p>
            <a:pPr lvl="1"/>
            <a:r>
              <a:rPr lang="es-ES_tradnl" sz="1300" dirty="0" err="1">
                <a:latin typeface="Trebuchet MS" panose="020B0703020202090204" pitchFamily="34" charset="0"/>
              </a:rPr>
              <a:t>Privacy</a:t>
            </a:r>
            <a:endParaRPr lang="es-ES_tradnl" sz="1300" dirty="0">
              <a:latin typeface="Trebuchet MS" panose="020B0703020202090204" pitchFamily="34" charset="0"/>
            </a:endParaRPr>
          </a:p>
          <a:p>
            <a:pPr lvl="1"/>
            <a:r>
              <a:rPr lang="es-ES_tradnl" sz="1300" dirty="0" err="1">
                <a:latin typeface="Trebuchet MS" panose="020B0703020202090204" pitchFamily="34" charset="0"/>
              </a:rPr>
              <a:t>Respect</a:t>
            </a:r>
            <a:r>
              <a:rPr lang="es-ES_tradnl" sz="1300" dirty="0">
                <a:latin typeface="Trebuchet MS" panose="020B0703020202090204" pitchFamily="34" charset="0"/>
              </a:rPr>
              <a:t> and </a:t>
            </a:r>
            <a:r>
              <a:rPr lang="es-ES_tradnl" sz="1300" dirty="0" err="1">
                <a:latin typeface="Trebuchet MS" panose="020B0703020202090204" pitchFamily="34" charset="0"/>
              </a:rPr>
              <a:t>autonomy</a:t>
            </a:r>
            <a:endParaRPr lang="es-ES_tradnl" sz="1300" dirty="0">
              <a:latin typeface="Trebuchet MS" panose="020B0703020202090204" pitchFamily="34" charset="0"/>
            </a:endParaRPr>
          </a:p>
          <a:p>
            <a:pPr lvl="1"/>
            <a:r>
              <a:rPr lang="es-ES_tradnl" sz="1300" dirty="0">
                <a:solidFill>
                  <a:srgbClr val="FF0000"/>
                </a:solidFill>
                <a:latin typeface="Trebuchet MS" panose="020B0703020202090204" pitchFamily="34" charset="0"/>
              </a:rPr>
              <a:t>Trust</a:t>
            </a:r>
          </a:p>
          <a:p>
            <a:pPr marL="0" indent="0">
              <a:buNone/>
            </a:pPr>
            <a:endParaRPr lang="en-US" sz="1400" b="1" dirty="0">
              <a:latin typeface="Trebuchet MS" panose="020B0703020202090204" pitchFamily="34" charset="0"/>
            </a:endParaRPr>
          </a:p>
          <a:p>
            <a:pPr marL="0" indent="0">
              <a:buNone/>
            </a:pPr>
            <a:endParaRPr lang="en-US" sz="1400" dirty="0">
              <a:latin typeface="Trebuchet MS" panose="020B0703020202090204" pitchFamily="34" charset="0"/>
            </a:endParaRPr>
          </a:p>
          <a:p>
            <a:pPr marL="0" indent="0">
              <a:buNone/>
            </a:pPr>
            <a:endParaRPr lang="en-SE" dirty="0"/>
          </a:p>
        </p:txBody>
      </p:sp>
    </p:spTree>
    <p:extLst>
      <p:ext uri="{BB962C8B-B14F-4D97-AF65-F5344CB8AC3E}">
        <p14:creationId xmlns:p14="http://schemas.microsoft.com/office/powerpoint/2010/main" val="2792307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
                                            <p:txEl>
                                              <p:pRg st="14" end="14"/>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130E5-05BF-FB47-ADD5-AAF9106BB967}"/>
              </a:ext>
            </a:extLst>
          </p:cNvPr>
          <p:cNvSpPr>
            <a:spLocks noGrp="1"/>
          </p:cNvSpPr>
          <p:nvPr>
            <p:ph type="title"/>
          </p:nvPr>
        </p:nvSpPr>
        <p:spPr/>
        <p:txBody>
          <a:bodyPr/>
          <a:lstStyle/>
          <a:p>
            <a:endParaRPr lang="en-US" dirty="0"/>
          </a:p>
        </p:txBody>
      </p:sp>
      <p:pic>
        <p:nvPicPr>
          <p:cNvPr id="1025" name="Picture 1" descr="page1image334997296">
            <a:extLst>
              <a:ext uri="{FF2B5EF4-FFF2-40B4-BE49-F238E27FC236}">
                <a16:creationId xmlns:a16="http://schemas.microsoft.com/office/drawing/2014/main" id="{85389BE8-0934-7F4A-B504-2C230F390AA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46404" y="2677375"/>
            <a:ext cx="3078131" cy="381020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4218705-8B9A-C34C-91B9-C3D7139EDE3A}"/>
              </a:ext>
            </a:extLst>
          </p:cNvPr>
          <p:cNvPicPr>
            <a:picLocks noChangeAspect="1"/>
          </p:cNvPicPr>
          <p:nvPr/>
        </p:nvPicPr>
        <p:blipFill>
          <a:blip r:embed="rId4"/>
          <a:stretch>
            <a:fillRect/>
          </a:stretch>
        </p:blipFill>
        <p:spPr>
          <a:xfrm>
            <a:off x="845805" y="94347"/>
            <a:ext cx="2717446" cy="2882525"/>
          </a:xfrm>
          <a:prstGeom prst="rect">
            <a:avLst/>
          </a:prstGeom>
        </p:spPr>
      </p:pic>
      <p:pic>
        <p:nvPicPr>
          <p:cNvPr id="6" name="Picture 5">
            <a:extLst>
              <a:ext uri="{FF2B5EF4-FFF2-40B4-BE49-F238E27FC236}">
                <a16:creationId xmlns:a16="http://schemas.microsoft.com/office/drawing/2014/main" id="{6B298C3A-C1AF-FA49-943F-B7800EE50B78}"/>
              </a:ext>
            </a:extLst>
          </p:cNvPr>
          <p:cNvPicPr>
            <a:picLocks noChangeAspect="1"/>
          </p:cNvPicPr>
          <p:nvPr/>
        </p:nvPicPr>
        <p:blipFill>
          <a:blip r:embed="rId5"/>
          <a:stretch>
            <a:fillRect/>
          </a:stretch>
        </p:blipFill>
        <p:spPr>
          <a:xfrm>
            <a:off x="3835797" y="319681"/>
            <a:ext cx="2501574" cy="4639826"/>
          </a:xfrm>
          <a:prstGeom prst="rect">
            <a:avLst/>
          </a:prstGeom>
        </p:spPr>
      </p:pic>
      <p:pic>
        <p:nvPicPr>
          <p:cNvPr id="7" name="Picture 6">
            <a:extLst>
              <a:ext uri="{FF2B5EF4-FFF2-40B4-BE49-F238E27FC236}">
                <a16:creationId xmlns:a16="http://schemas.microsoft.com/office/drawing/2014/main" id="{496E4C38-66E6-454C-BA52-57B7C0B79D3A}"/>
              </a:ext>
            </a:extLst>
          </p:cNvPr>
          <p:cNvPicPr>
            <a:picLocks noChangeAspect="1"/>
          </p:cNvPicPr>
          <p:nvPr/>
        </p:nvPicPr>
        <p:blipFill>
          <a:blip r:embed="rId6"/>
          <a:stretch>
            <a:fillRect/>
          </a:stretch>
        </p:blipFill>
        <p:spPr>
          <a:xfrm>
            <a:off x="6900599" y="319681"/>
            <a:ext cx="3999979" cy="2031735"/>
          </a:xfrm>
          <a:prstGeom prst="rect">
            <a:avLst/>
          </a:prstGeom>
        </p:spPr>
      </p:pic>
      <p:sp>
        <p:nvSpPr>
          <p:cNvPr id="8" name="TextBox 7">
            <a:extLst>
              <a:ext uri="{FF2B5EF4-FFF2-40B4-BE49-F238E27FC236}">
                <a16:creationId xmlns:a16="http://schemas.microsoft.com/office/drawing/2014/main" id="{2F6700F5-C46E-154A-8A98-545EE24F2DA4}"/>
              </a:ext>
            </a:extLst>
          </p:cNvPr>
          <p:cNvSpPr txBox="1"/>
          <p:nvPr/>
        </p:nvSpPr>
        <p:spPr>
          <a:xfrm>
            <a:off x="7191282" y="2392821"/>
            <a:ext cx="3935566" cy="369284"/>
          </a:xfrm>
          <a:prstGeom prst="rect">
            <a:avLst/>
          </a:prstGeom>
          <a:noFill/>
        </p:spPr>
        <p:txBody>
          <a:bodyPr wrap="none" rtlCol="0">
            <a:spAutoFit/>
          </a:bodyPr>
          <a:lstStyle/>
          <a:p>
            <a:r>
              <a:rPr lang="en-US" dirty="0"/>
              <a:t>OECD Principles on Artificial Intelligence</a:t>
            </a:r>
          </a:p>
        </p:txBody>
      </p:sp>
      <p:pic>
        <p:nvPicPr>
          <p:cNvPr id="10" name="Picture 9">
            <a:extLst>
              <a:ext uri="{FF2B5EF4-FFF2-40B4-BE49-F238E27FC236}">
                <a16:creationId xmlns:a16="http://schemas.microsoft.com/office/drawing/2014/main" id="{A447D4A4-4430-634E-8635-89D0FFD622C7}"/>
              </a:ext>
            </a:extLst>
          </p:cNvPr>
          <p:cNvPicPr>
            <a:picLocks noChangeAspect="1"/>
          </p:cNvPicPr>
          <p:nvPr/>
        </p:nvPicPr>
        <p:blipFill>
          <a:blip r:embed="rId7"/>
          <a:stretch>
            <a:fillRect/>
          </a:stretch>
        </p:blipFill>
        <p:spPr>
          <a:xfrm>
            <a:off x="6646725" y="3053323"/>
            <a:ext cx="4061806" cy="3349865"/>
          </a:xfrm>
          <a:prstGeom prst="rect">
            <a:avLst/>
          </a:prstGeom>
        </p:spPr>
      </p:pic>
      <p:pic>
        <p:nvPicPr>
          <p:cNvPr id="1026" name="Picture 2" descr="Our Mission | NeuroRights Initiative">
            <a:extLst>
              <a:ext uri="{FF2B5EF4-FFF2-40B4-BE49-F238E27FC236}">
                <a16:creationId xmlns:a16="http://schemas.microsoft.com/office/drawing/2014/main" id="{F411575D-6C2E-944F-BF4D-F79B85FEC50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62230" y="4620336"/>
            <a:ext cx="4787277" cy="17015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91364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CEA99-E214-BF40-B7CC-251C11E56E4B}"/>
              </a:ext>
            </a:extLst>
          </p:cNvPr>
          <p:cNvSpPr>
            <a:spLocks noGrp="1"/>
          </p:cNvSpPr>
          <p:nvPr>
            <p:ph type="title"/>
          </p:nvPr>
        </p:nvSpPr>
        <p:spPr/>
        <p:txBody>
          <a:bodyPr/>
          <a:lstStyle/>
          <a:p>
            <a:r>
              <a:rPr lang="en-SE" dirty="0">
                <a:latin typeface="Trebuchet MS" panose="020B0703020202090204" pitchFamily="34" charset="0"/>
              </a:rPr>
              <a:t>Focus 2: Digital Twin of the Brain</a:t>
            </a:r>
          </a:p>
        </p:txBody>
      </p:sp>
      <p:sp>
        <p:nvSpPr>
          <p:cNvPr id="3" name="Content Placeholder 2">
            <a:extLst>
              <a:ext uri="{FF2B5EF4-FFF2-40B4-BE49-F238E27FC236}">
                <a16:creationId xmlns:a16="http://schemas.microsoft.com/office/drawing/2014/main" id="{53DBE481-A679-9141-A7DE-8C925C55D18A}"/>
              </a:ext>
            </a:extLst>
          </p:cNvPr>
          <p:cNvSpPr>
            <a:spLocks noGrp="1"/>
          </p:cNvSpPr>
          <p:nvPr>
            <p:ph idx="1"/>
          </p:nvPr>
        </p:nvSpPr>
        <p:spPr>
          <a:xfrm>
            <a:off x="192911" y="1690688"/>
            <a:ext cx="11806177" cy="5301205"/>
          </a:xfrm>
        </p:spPr>
        <p:txBody>
          <a:bodyPr>
            <a:normAutofit fontScale="32500" lnSpcReduction="20000"/>
          </a:bodyPr>
          <a:lstStyle/>
          <a:p>
            <a:endParaRPr lang="en-GB" sz="1600" dirty="0">
              <a:latin typeface="Trebuchet MS" panose="020B0703020202090204" pitchFamily="34" charset="0"/>
            </a:endParaRPr>
          </a:p>
          <a:p>
            <a:pPr marL="0" indent="0">
              <a:buNone/>
            </a:pPr>
            <a:r>
              <a:rPr lang="en-GB" sz="3500" dirty="0">
                <a:latin typeface="Trebuchet MS" panose="020B0703020202090204" pitchFamily="34" charset="0"/>
              </a:rPr>
              <a:t>Digital Twin (DT), (engineering concept) a computational model or digital replica of a living or non-living physical object or process</a:t>
            </a:r>
            <a:r>
              <a:rPr lang="en-SE" sz="3500" dirty="0">
                <a:latin typeface="Trebuchet MS" panose="020B0703020202090204" pitchFamily="34" charset="0"/>
              </a:rPr>
              <a:t> </a:t>
            </a:r>
          </a:p>
          <a:p>
            <a:pPr marL="0" indent="0">
              <a:buNone/>
            </a:pPr>
            <a:r>
              <a:rPr lang="en-SE" sz="3500" dirty="0">
                <a:latin typeface="Trebuchet MS" panose="020B0703020202090204" pitchFamily="34" charset="0"/>
              </a:rPr>
              <a:t>	Expanded to healthcare:</a:t>
            </a:r>
          </a:p>
          <a:p>
            <a:pPr lvl="2"/>
            <a:r>
              <a:rPr lang="en-US" sz="3500" dirty="0">
                <a:latin typeface="Trebuchet MS" panose="020B0703020202090204" pitchFamily="34" charset="0"/>
              </a:rPr>
              <a:t>Digital Twin of the Brain: construct that offers an explicit and formal account of the human brain (or a particular person’s brain)</a:t>
            </a:r>
          </a:p>
          <a:p>
            <a:pPr lvl="2"/>
            <a:r>
              <a:rPr lang="en-GB" sz="3500" dirty="0">
                <a:latin typeface="Trebuchet MS" panose="020B0703020202090204" pitchFamily="34" charset="0"/>
              </a:rPr>
              <a:t>Goal is to significantly enhance clinical practice, drawing better diagnosis, prognosis, and providing patient tailored treatments </a:t>
            </a:r>
          </a:p>
          <a:p>
            <a:pPr lvl="2"/>
            <a:endParaRPr lang="en-GB" sz="3500" dirty="0">
              <a:latin typeface="Trebuchet MS" panose="020B0703020202090204" pitchFamily="34" charset="0"/>
            </a:endParaRPr>
          </a:p>
          <a:p>
            <a:pPr marL="0" indent="0">
              <a:buNone/>
            </a:pPr>
            <a:r>
              <a:rPr lang="en-GB" sz="3500" dirty="0">
                <a:latin typeface="Trebuchet MS" panose="020B0703020202090204" pitchFamily="34" charset="0"/>
              </a:rPr>
              <a:t>Some Issues to consider</a:t>
            </a:r>
          </a:p>
          <a:p>
            <a:pPr lvl="1"/>
            <a:r>
              <a:rPr lang="en-GB" sz="3500" dirty="0">
                <a:latin typeface="Trebuchet MS" panose="020B0703020202090204" pitchFamily="34" charset="0"/>
              </a:rPr>
              <a:t>Empirical </a:t>
            </a:r>
          </a:p>
          <a:p>
            <a:pPr lvl="2"/>
            <a:r>
              <a:rPr lang="en-GB" sz="3500" dirty="0">
                <a:latin typeface="Trebuchet MS" panose="020B0703020202090204" pitchFamily="34" charset="0"/>
              </a:rPr>
              <a:t>When modelling the brain, to what extent are phenotypic variability and neuronal epigenesis taken into account? And to the extent that variability (individual or contextual) is </a:t>
            </a:r>
            <a:r>
              <a:rPr lang="en-GB" sz="3500" i="1" dirty="0">
                <a:latin typeface="Trebuchet MS" panose="020B0703020202090204" pitchFamily="34" charset="0"/>
              </a:rPr>
              <a:t>not </a:t>
            </a:r>
            <a:r>
              <a:rPr lang="en-GB" sz="3500" dirty="0">
                <a:latin typeface="Trebuchet MS" panose="020B0703020202090204" pitchFamily="34" charset="0"/>
              </a:rPr>
              <a:t>taken into account, what does that imply for the reliability of the models? </a:t>
            </a:r>
          </a:p>
          <a:p>
            <a:pPr lvl="1"/>
            <a:r>
              <a:rPr lang="en-GB" sz="3500" dirty="0">
                <a:latin typeface="Trebuchet MS" panose="020B0703020202090204" pitchFamily="34" charset="0"/>
              </a:rPr>
              <a:t>Conceptual</a:t>
            </a:r>
          </a:p>
          <a:p>
            <a:pPr lvl="2"/>
            <a:r>
              <a:rPr lang="en-GB" sz="3500" dirty="0">
                <a:latin typeface="Trebuchet MS" panose="020B0703020202090204" pitchFamily="34" charset="0"/>
              </a:rPr>
              <a:t>Use of terms  “twinness”  and “virtual brain” </a:t>
            </a:r>
          </a:p>
          <a:p>
            <a:pPr lvl="1"/>
            <a:r>
              <a:rPr lang="en-GB" sz="3500" dirty="0">
                <a:latin typeface="Trebuchet MS" panose="020B0703020202090204" pitchFamily="34" charset="0"/>
              </a:rPr>
              <a:t>Philosophical</a:t>
            </a:r>
          </a:p>
          <a:p>
            <a:pPr lvl="2"/>
            <a:r>
              <a:rPr lang="en-GB" sz="3500" dirty="0">
                <a:latin typeface="Trebuchet MS" panose="020B0703020202090204" pitchFamily="34" charset="0"/>
              </a:rPr>
              <a:t>Relation between twin and original brain</a:t>
            </a:r>
          </a:p>
          <a:p>
            <a:pPr lvl="2"/>
            <a:r>
              <a:rPr lang="en-GB" sz="3500" dirty="0">
                <a:latin typeface="Trebuchet MS" panose="020B0703020202090204" pitchFamily="34" charset="0"/>
              </a:rPr>
              <a:t>Ontological and ethical status of the model</a:t>
            </a:r>
          </a:p>
          <a:p>
            <a:pPr lvl="2"/>
            <a:endParaRPr lang="en-GB" sz="3500" dirty="0">
              <a:latin typeface="Trebuchet MS" panose="020B0703020202090204" pitchFamily="34" charset="0"/>
            </a:endParaRPr>
          </a:p>
          <a:p>
            <a:pPr marL="0" indent="0">
              <a:buNone/>
            </a:pPr>
            <a:r>
              <a:rPr lang="en-GB" sz="4400" i="1" dirty="0">
                <a:latin typeface="Trebuchet MS" panose="020B0703020202090204" pitchFamily="34" charset="0"/>
              </a:rPr>
              <a:t>The engineering paradigm inherent to a Digital Twins based health care will raise novel ethical, legal and social issues for therapy and enhancement </a:t>
            </a:r>
            <a:r>
              <a:rPr lang="en-GB" sz="4400" dirty="0">
                <a:latin typeface="Trebuchet MS" panose="020B0703020202090204" pitchFamily="34" charset="0"/>
              </a:rPr>
              <a:t>K. </a:t>
            </a:r>
            <a:r>
              <a:rPr lang="en-GB" sz="4400" dirty="0" err="1">
                <a:latin typeface="Trebuchet MS" panose="020B0703020202090204" pitchFamily="34" charset="0"/>
              </a:rPr>
              <a:t>Bruynseels</a:t>
            </a:r>
            <a:r>
              <a:rPr lang="en-GB" sz="4400" dirty="0">
                <a:latin typeface="Trebuchet MS" panose="020B0703020202090204" pitchFamily="34" charset="0"/>
              </a:rPr>
              <a:t>*, F. </a:t>
            </a:r>
            <a:r>
              <a:rPr lang="en-GB" sz="4400" dirty="0" err="1">
                <a:latin typeface="Trebuchet MS" panose="020B0703020202090204" pitchFamily="34" charset="0"/>
              </a:rPr>
              <a:t>Santoni</a:t>
            </a:r>
            <a:r>
              <a:rPr lang="en-GB" sz="4400" dirty="0">
                <a:latin typeface="Trebuchet MS" panose="020B0703020202090204" pitchFamily="34" charset="0"/>
              </a:rPr>
              <a:t> de </a:t>
            </a:r>
            <a:r>
              <a:rPr lang="en-GB" sz="4400" dirty="0" err="1">
                <a:latin typeface="Trebuchet MS" panose="020B0703020202090204" pitchFamily="34" charset="0"/>
              </a:rPr>
              <a:t>Sio</a:t>
            </a:r>
            <a:r>
              <a:rPr lang="en-GB" sz="4400" dirty="0">
                <a:latin typeface="Trebuchet MS" panose="020B0703020202090204" pitchFamily="34" charset="0"/>
              </a:rPr>
              <a:t> &amp; JJ van den Hoven (2018)</a:t>
            </a:r>
            <a:endParaRPr lang="en-GB" sz="4300" dirty="0">
              <a:latin typeface="Trebuchet MS" panose="020B0703020202090204" pitchFamily="34" charset="0"/>
            </a:endParaRPr>
          </a:p>
          <a:p>
            <a:pPr lvl="2"/>
            <a:endParaRPr lang="en-GB" sz="3500" dirty="0">
              <a:latin typeface="Trebuchet MS" panose="020B0703020202090204" pitchFamily="34" charset="0"/>
            </a:endParaRPr>
          </a:p>
          <a:p>
            <a:pPr lvl="1"/>
            <a:r>
              <a:rPr lang="en-GB" sz="3500" dirty="0">
                <a:latin typeface="Trebuchet MS" panose="020B0703020202090204" pitchFamily="34" charset="0"/>
              </a:rPr>
              <a:t>Ethical/societal</a:t>
            </a:r>
          </a:p>
          <a:p>
            <a:pPr lvl="2"/>
            <a:r>
              <a:rPr lang="en-GB" sz="3500" dirty="0">
                <a:latin typeface="Trebuchet MS" panose="020B0703020202090204" pitchFamily="34" charset="0"/>
              </a:rPr>
              <a:t>Privacy and data protection</a:t>
            </a:r>
          </a:p>
          <a:p>
            <a:pPr lvl="2"/>
            <a:r>
              <a:rPr lang="en-GB" sz="3500" dirty="0">
                <a:latin typeface="Trebuchet MS" panose="020B0703020202090204" pitchFamily="34" charset="0"/>
              </a:rPr>
              <a:t>Ownership and control</a:t>
            </a:r>
          </a:p>
          <a:p>
            <a:pPr lvl="2"/>
            <a:r>
              <a:rPr lang="es-ES_tradnl" sz="3500" dirty="0" err="1">
                <a:latin typeface="Trebuchet MS" panose="020B0703020202090204" pitchFamily="34" charset="0"/>
              </a:rPr>
              <a:t>Potential</a:t>
            </a:r>
            <a:r>
              <a:rPr lang="es-ES_tradnl" sz="3500" dirty="0">
                <a:latin typeface="Trebuchet MS" panose="020B0703020202090204" pitchFamily="34" charset="0"/>
              </a:rPr>
              <a:t> </a:t>
            </a:r>
            <a:r>
              <a:rPr lang="es-ES_tradnl" sz="3500" dirty="0" err="1">
                <a:latin typeface="Trebuchet MS" panose="020B0703020202090204" pitchFamily="34" charset="0"/>
              </a:rPr>
              <a:t>misuses</a:t>
            </a:r>
            <a:endParaRPr lang="es-ES_tradnl" sz="3500" dirty="0">
              <a:latin typeface="Trebuchet MS" panose="020B0703020202090204" pitchFamily="34" charset="0"/>
            </a:endParaRPr>
          </a:p>
          <a:p>
            <a:pPr lvl="2"/>
            <a:r>
              <a:rPr lang="es-ES_tradnl" sz="3500" dirty="0" err="1">
                <a:latin typeface="Trebuchet MS" panose="020B0703020202090204" pitchFamily="34" charset="0"/>
              </a:rPr>
              <a:t>misleading</a:t>
            </a:r>
            <a:r>
              <a:rPr lang="es-ES_tradnl" sz="3500" dirty="0">
                <a:latin typeface="Trebuchet MS" panose="020B0703020202090204" pitchFamily="34" charset="0"/>
              </a:rPr>
              <a:t> </a:t>
            </a:r>
            <a:r>
              <a:rPr lang="es-ES_tradnl" sz="3500" dirty="0" err="1">
                <a:latin typeface="Trebuchet MS" panose="020B0703020202090204" pitchFamily="34" charset="0"/>
              </a:rPr>
              <a:t>communication</a:t>
            </a:r>
            <a:endParaRPr lang="es-ES_tradnl" sz="3500" dirty="0">
              <a:latin typeface="Trebuchet MS" panose="020B0703020202090204" pitchFamily="34" charset="0"/>
            </a:endParaRPr>
          </a:p>
          <a:p>
            <a:pPr lvl="2"/>
            <a:r>
              <a:rPr lang="es-ES_tradnl" sz="3500" dirty="0" err="1">
                <a:latin typeface="Trebuchet MS" panose="020B0703020202090204" pitchFamily="34" charset="0"/>
              </a:rPr>
              <a:t>Who</a:t>
            </a:r>
            <a:r>
              <a:rPr lang="es-ES_tradnl" sz="3500" dirty="0">
                <a:latin typeface="Trebuchet MS" panose="020B0703020202090204" pitchFamily="34" charset="0"/>
              </a:rPr>
              <a:t> </a:t>
            </a:r>
            <a:r>
              <a:rPr lang="es-ES_tradnl" sz="3500" dirty="0" err="1">
                <a:latin typeface="Trebuchet MS" panose="020B0703020202090204" pitchFamily="34" charset="0"/>
              </a:rPr>
              <a:t>will</a:t>
            </a:r>
            <a:r>
              <a:rPr lang="es-ES_tradnl" sz="3500" dirty="0">
                <a:latin typeface="Trebuchet MS" panose="020B0703020202090204" pitchFamily="34" charset="0"/>
              </a:rPr>
              <a:t> </a:t>
            </a:r>
            <a:r>
              <a:rPr lang="es-ES_tradnl" sz="3500" dirty="0" err="1">
                <a:latin typeface="Trebuchet MS" panose="020B0703020202090204" pitchFamily="34" charset="0"/>
              </a:rPr>
              <a:t>have</a:t>
            </a:r>
            <a:r>
              <a:rPr lang="es-ES_tradnl" sz="3500" dirty="0">
                <a:latin typeface="Trebuchet MS" panose="020B0703020202090204" pitchFamily="34" charset="0"/>
              </a:rPr>
              <a:t> Access?</a:t>
            </a:r>
            <a:endParaRPr lang="en-GB" sz="2000" dirty="0">
              <a:latin typeface="Trebuchet MS" panose="020B0703020202090204" pitchFamily="34" charset="0"/>
            </a:endParaRPr>
          </a:p>
          <a:p>
            <a:pPr marL="0" indent="0">
              <a:buNone/>
            </a:pPr>
            <a:r>
              <a:rPr lang="en-GB" sz="1400" dirty="0">
                <a:latin typeface="Trebuchet MS" panose="020B0703020202090204" pitchFamily="34" charset="0"/>
              </a:rPr>
              <a:t>	</a:t>
            </a:r>
            <a:r>
              <a:rPr lang="en-GB" sz="1600" dirty="0">
                <a:latin typeface="Trebuchet MS" panose="020B0703020202090204" pitchFamily="34" charset="0"/>
              </a:rPr>
              <a:t>	</a:t>
            </a:r>
          </a:p>
          <a:p>
            <a:pPr marL="0" indent="0">
              <a:buNone/>
            </a:pPr>
            <a:endParaRPr lang="en-GB" sz="1600" dirty="0">
              <a:latin typeface="Trebuchet MS" panose="020B0703020202090204" pitchFamily="34" charset="0"/>
            </a:endParaRPr>
          </a:p>
          <a:p>
            <a:pPr marL="0" indent="0">
              <a:buNone/>
            </a:pPr>
            <a:endParaRPr lang="en-GB" sz="2000" dirty="0">
              <a:latin typeface="Trebuchet MS" panose="020B0703020202090204" pitchFamily="34" charset="0"/>
            </a:endParaRPr>
          </a:p>
          <a:p>
            <a:endParaRPr lang="en-GB" sz="2000" dirty="0">
              <a:latin typeface="Trebuchet MS" panose="020B0703020202090204" pitchFamily="34" charset="0"/>
            </a:endParaRPr>
          </a:p>
          <a:p>
            <a:endParaRPr lang="en-SE" dirty="0">
              <a:latin typeface="Trebuchet MS" panose="020B0703020202090204" pitchFamily="34" charset="0"/>
            </a:endParaRPr>
          </a:p>
        </p:txBody>
      </p:sp>
    </p:spTree>
    <p:extLst>
      <p:ext uri="{BB962C8B-B14F-4D97-AF65-F5344CB8AC3E}">
        <p14:creationId xmlns:p14="http://schemas.microsoft.com/office/powerpoint/2010/main" val="729681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15" end="15"/>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7" end="17"/>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8" end="1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9" end="1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20" end="2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
                                            <p:txEl>
                                              <p:pRg st="21" end="2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22" end="22"/>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23" end="2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B36D8-37A3-3D4D-A433-02227E012AFA}"/>
              </a:ext>
            </a:extLst>
          </p:cNvPr>
          <p:cNvSpPr>
            <a:spLocks noGrp="1"/>
          </p:cNvSpPr>
          <p:nvPr>
            <p:ph type="title"/>
          </p:nvPr>
        </p:nvSpPr>
        <p:spPr/>
        <p:txBody>
          <a:bodyPr>
            <a:normAutofit/>
          </a:bodyPr>
          <a:lstStyle/>
          <a:p>
            <a:r>
              <a:rPr lang="en-SE" sz="4000" dirty="0">
                <a:latin typeface="Trebuchet MS" panose="020B0703020202090204" pitchFamily="34" charset="0"/>
              </a:rPr>
              <a:t>Focus 3: Brain Computer Interfaces</a:t>
            </a:r>
          </a:p>
        </p:txBody>
      </p:sp>
      <p:sp>
        <p:nvSpPr>
          <p:cNvPr id="3" name="Content Placeholder 2">
            <a:extLst>
              <a:ext uri="{FF2B5EF4-FFF2-40B4-BE49-F238E27FC236}">
                <a16:creationId xmlns:a16="http://schemas.microsoft.com/office/drawing/2014/main" id="{5F85BE85-2179-AD49-9A41-45E202CADF63}"/>
              </a:ext>
            </a:extLst>
          </p:cNvPr>
          <p:cNvSpPr>
            <a:spLocks noGrp="1"/>
          </p:cNvSpPr>
          <p:nvPr>
            <p:ph idx="1"/>
          </p:nvPr>
        </p:nvSpPr>
        <p:spPr/>
        <p:txBody>
          <a:bodyPr>
            <a:normAutofit/>
          </a:bodyPr>
          <a:lstStyle/>
          <a:p>
            <a:pPr marL="0" indent="0">
              <a:buNone/>
            </a:pPr>
            <a:r>
              <a:rPr lang="en-SE" sz="1400" dirty="0">
                <a:latin typeface="Trebuchet MS" panose="020B0703020202090204" pitchFamily="34" charset="0"/>
              </a:rPr>
              <a:t>BCI set of technologies that can detect the activity of the brain directly abd translates them into “executable output by a machine” (Burwell et al 2017)</a:t>
            </a:r>
          </a:p>
          <a:p>
            <a:pPr marL="0" indent="0">
              <a:buNone/>
            </a:pPr>
            <a:r>
              <a:rPr lang="en-SE" sz="1400" dirty="0">
                <a:latin typeface="Trebuchet MS" panose="020B0703020202090204" pitchFamily="34" charset="0"/>
              </a:rPr>
              <a:t>Potential applications</a:t>
            </a:r>
          </a:p>
          <a:p>
            <a:r>
              <a:rPr lang="en-GB" sz="1400" dirty="0">
                <a:latin typeface="Trebuchet MS" panose="020B0703020202090204" pitchFamily="34" charset="0"/>
              </a:rPr>
              <a:t>A</a:t>
            </a:r>
            <a:r>
              <a:rPr lang="en-SE" sz="1400" dirty="0">
                <a:latin typeface="Trebuchet MS" panose="020B0703020202090204" pitchFamily="34" charset="0"/>
              </a:rPr>
              <a:t>ssistive technology </a:t>
            </a:r>
          </a:p>
          <a:p>
            <a:r>
              <a:rPr lang="en-GB" sz="1400" dirty="0">
                <a:latin typeface="Trebuchet MS" panose="020B0703020202090204" pitchFamily="34" charset="0"/>
              </a:rPr>
              <a:t>R</a:t>
            </a:r>
            <a:r>
              <a:rPr lang="en-SE" sz="1400" dirty="0">
                <a:latin typeface="Trebuchet MS" panose="020B0703020202090204" pitchFamily="34" charset="0"/>
              </a:rPr>
              <a:t>ehabilitatiobn</a:t>
            </a:r>
          </a:p>
          <a:p>
            <a:endParaRPr lang="en-SE" sz="1400" dirty="0">
              <a:latin typeface="Trebuchet MS" panose="020B0703020202090204" pitchFamily="34" charset="0"/>
            </a:endParaRPr>
          </a:p>
          <a:p>
            <a:pPr marL="0" indent="0">
              <a:buNone/>
            </a:pPr>
            <a:r>
              <a:rPr lang="en-GB" sz="1400" dirty="0">
                <a:latin typeface="Trebuchet MS" panose="020B0703020202090204" pitchFamily="34" charset="0"/>
              </a:rPr>
              <a:t>S</a:t>
            </a:r>
            <a:r>
              <a:rPr lang="en-SE" sz="1400" dirty="0">
                <a:latin typeface="Trebuchet MS" panose="020B0703020202090204" pitchFamily="34" charset="0"/>
              </a:rPr>
              <a:t>ome ethical issues</a:t>
            </a:r>
          </a:p>
          <a:p>
            <a:r>
              <a:rPr lang="en-SE" sz="1400" dirty="0">
                <a:latin typeface="Trebuchet MS" panose="020B0703020202090204" pitchFamily="34" charset="0"/>
              </a:rPr>
              <a:t>Informed consent</a:t>
            </a:r>
          </a:p>
          <a:p>
            <a:r>
              <a:rPr lang="en-GB" sz="1400" dirty="0">
                <a:latin typeface="Trebuchet MS" panose="020B0703020202090204" pitchFamily="34" charset="0"/>
              </a:rPr>
              <a:t>D</a:t>
            </a:r>
            <a:r>
              <a:rPr lang="en-SE" sz="1400" dirty="0">
                <a:latin typeface="Trebuchet MS" panose="020B0703020202090204" pitchFamily="34" charset="0"/>
              </a:rPr>
              <a:t>istinction between research and treatment</a:t>
            </a:r>
          </a:p>
          <a:p>
            <a:r>
              <a:rPr lang="en-GB" sz="1400" dirty="0">
                <a:latin typeface="Trebuchet MS" panose="020B0703020202090204" pitchFamily="34" charset="0"/>
              </a:rPr>
              <a:t>S</a:t>
            </a:r>
            <a:r>
              <a:rPr lang="en-SE" sz="1400" dirty="0">
                <a:latin typeface="Trebuchet MS" panose="020B0703020202090204" pitchFamily="34" charset="0"/>
              </a:rPr>
              <a:t>afety</a:t>
            </a:r>
          </a:p>
          <a:p>
            <a:r>
              <a:rPr lang="en-GB" sz="1400" dirty="0">
                <a:latin typeface="Trebuchet MS" panose="020B0703020202090204" pitchFamily="34" charset="0"/>
              </a:rPr>
              <a:t>I</a:t>
            </a:r>
            <a:r>
              <a:rPr lang="en-SE" sz="1400" dirty="0">
                <a:latin typeface="Trebuchet MS" panose="020B0703020202090204" pitchFamily="34" charset="0"/>
              </a:rPr>
              <a:t>mpact on humanness</a:t>
            </a:r>
          </a:p>
          <a:p>
            <a:r>
              <a:rPr lang="en-GB" sz="1400" dirty="0">
                <a:latin typeface="Trebuchet MS" panose="020B0703020202090204" pitchFamily="34" charset="0"/>
              </a:rPr>
              <a:t>D</a:t>
            </a:r>
            <a:r>
              <a:rPr lang="en-SE" sz="1400" dirty="0">
                <a:latin typeface="Trebuchet MS" panose="020B0703020202090204" pitchFamily="34" charset="0"/>
              </a:rPr>
              <a:t>iscrimination and biases</a:t>
            </a:r>
          </a:p>
          <a:p>
            <a:r>
              <a:rPr lang="en-GB" sz="1400" dirty="0">
                <a:latin typeface="Trebuchet MS" panose="020B0703020202090204" pitchFamily="34" charset="0"/>
              </a:rPr>
              <a:t>R</a:t>
            </a:r>
            <a:r>
              <a:rPr lang="en-SE" sz="1400" dirty="0">
                <a:latin typeface="Trebuchet MS" panose="020B0703020202090204" pitchFamily="34" charset="0"/>
              </a:rPr>
              <a:t>esponsibilty</a:t>
            </a:r>
          </a:p>
          <a:p>
            <a:r>
              <a:rPr lang="en-SE" sz="1400" dirty="0">
                <a:latin typeface="Trebuchet MS" panose="020B0703020202090204" pitchFamily="34" charset="0"/>
              </a:rPr>
              <a:t>privacy</a:t>
            </a:r>
          </a:p>
          <a:p>
            <a:endParaRPr lang="en-SE" sz="1400" dirty="0">
              <a:latin typeface="Trebuchet MS" panose="020B0703020202090204" pitchFamily="34" charset="0"/>
            </a:endParaRPr>
          </a:p>
        </p:txBody>
      </p:sp>
    </p:spTree>
    <p:extLst>
      <p:ext uri="{BB962C8B-B14F-4D97-AF65-F5344CB8AC3E}">
        <p14:creationId xmlns:p14="http://schemas.microsoft.com/office/powerpoint/2010/main" val="1948435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86332-EE96-8045-BA53-FA7B81C5A9BD}"/>
              </a:ext>
            </a:extLst>
          </p:cNvPr>
          <p:cNvSpPr>
            <a:spLocks noGrp="1"/>
          </p:cNvSpPr>
          <p:nvPr>
            <p:ph type="title"/>
          </p:nvPr>
        </p:nvSpPr>
        <p:spPr/>
        <p:txBody>
          <a:bodyPr/>
          <a:lstStyle/>
          <a:p>
            <a:r>
              <a:rPr lang="en-GB" dirty="0">
                <a:latin typeface="Trebuchet MS" panose="020B0703020202090204" pitchFamily="34" charset="0"/>
              </a:rPr>
              <a:t>Discussion</a:t>
            </a:r>
            <a:endParaRPr lang="en-SE" dirty="0">
              <a:latin typeface="Trebuchet MS" panose="020B0703020202090204" pitchFamily="34" charset="0"/>
            </a:endParaRPr>
          </a:p>
        </p:txBody>
      </p:sp>
      <p:sp>
        <p:nvSpPr>
          <p:cNvPr id="3" name="Content Placeholder 2">
            <a:extLst>
              <a:ext uri="{FF2B5EF4-FFF2-40B4-BE49-F238E27FC236}">
                <a16:creationId xmlns:a16="http://schemas.microsoft.com/office/drawing/2014/main" id="{7038465D-694D-594C-867A-BB5D1B22B588}"/>
              </a:ext>
            </a:extLst>
          </p:cNvPr>
          <p:cNvSpPr>
            <a:spLocks noGrp="1"/>
          </p:cNvSpPr>
          <p:nvPr>
            <p:ph idx="1"/>
          </p:nvPr>
        </p:nvSpPr>
        <p:spPr>
          <a:xfrm>
            <a:off x="331470" y="1825625"/>
            <a:ext cx="11544300" cy="4351338"/>
          </a:xfrm>
        </p:spPr>
        <p:txBody>
          <a:bodyPr/>
          <a:lstStyle/>
          <a:p>
            <a:r>
              <a:rPr lang="en-GB" sz="1800" dirty="0">
                <a:latin typeface="Trebuchet MS" panose="020B0703020202090204" pitchFamily="34" charset="0"/>
              </a:rPr>
              <a:t>Integration of ethical and societal considerations in research and innovation programs from the beginning</a:t>
            </a:r>
          </a:p>
          <a:p>
            <a:r>
              <a:rPr lang="en-GB" sz="1800" dirty="0">
                <a:latin typeface="Trebuchet MS" panose="020B0703020202090204" pitchFamily="34" charset="0"/>
              </a:rPr>
              <a:t>Attention to contexts  </a:t>
            </a:r>
          </a:p>
          <a:p>
            <a:r>
              <a:rPr lang="en-GB" sz="1800" dirty="0">
                <a:latin typeface="Trebuchet MS" panose="020B0703020202090204" pitchFamily="34" charset="0"/>
              </a:rPr>
              <a:t>Promote researchers’ awareness of the significance of these issues in their work. Importance of integration of reflection in the social sciences and the humanities</a:t>
            </a:r>
          </a:p>
          <a:p>
            <a:r>
              <a:rPr lang="en-GB" sz="1800" dirty="0">
                <a:latin typeface="Trebuchet MS" panose="020B0703020202090204" pitchFamily="34" charset="0"/>
              </a:rPr>
              <a:t>Recognition of the need for s</a:t>
            </a:r>
            <a:r>
              <a:rPr lang="en-SE" sz="1800" dirty="0">
                <a:latin typeface="Trebuchet MS" panose="020B0703020202090204" pitchFamily="34" charset="0"/>
              </a:rPr>
              <a:t>ocially responsive AI research and technology. Inclusion of differ</a:t>
            </a:r>
            <a:r>
              <a:rPr lang="en-GB" sz="1800" dirty="0">
                <a:latin typeface="Trebuchet MS" panose="020B0703020202090204" pitchFamily="34" charset="0"/>
              </a:rPr>
              <a:t>e</a:t>
            </a:r>
            <a:r>
              <a:rPr lang="en-SE" sz="1800" dirty="0">
                <a:latin typeface="Trebuchet MS" panose="020B0703020202090204" pitchFamily="34" charset="0"/>
              </a:rPr>
              <a:t>nt stakeholder groups in agenda setting.</a:t>
            </a:r>
          </a:p>
          <a:p>
            <a:r>
              <a:rPr lang="en-GB" sz="1800" dirty="0">
                <a:latin typeface="Trebuchet MS" panose="020B0703020202090204" pitchFamily="34" charset="0"/>
              </a:rPr>
              <a:t>E</a:t>
            </a:r>
            <a:r>
              <a:rPr lang="en-SE" sz="1800" dirty="0">
                <a:latin typeface="Trebuchet MS" panose="020B0703020202090204" pitchFamily="34" charset="0"/>
              </a:rPr>
              <a:t>ngagement with different stakeholders: inclusion is key in identifying problems and designing solutions</a:t>
            </a:r>
          </a:p>
        </p:txBody>
      </p:sp>
    </p:spTree>
    <p:extLst>
      <p:ext uri="{BB962C8B-B14F-4D97-AF65-F5344CB8AC3E}">
        <p14:creationId xmlns:p14="http://schemas.microsoft.com/office/powerpoint/2010/main" val="4281441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B0F96-D662-6C49-A16D-CBD2DDD0FB6A}"/>
              </a:ext>
            </a:extLst>
          </p:cNvPr>
          <p:cNvSpPr>
            <a:spLocks noGrp="1"/>
          </p:cNvSpPr>
          <p:nvPr>
            <p:ph type="title"/>
          </p:nvPr>
        </p:nvSpPr>
        <p:spPr/>
        <p:txBody>
          <a:bodyPr/>
          <a:lstStyle/>
          <a:p>
            <a:r>
              <a:rPr lang="en-GB" dirty="0">
                <a:latin typeface="Trebuchet MS" panose="020B0703020202090204" pitchFamily="34" charset="0"/>
                <a:cs typeface="Calibri" panose="020F0502020204030204" pitchFamily="34" charset="0"/>
              </a:rPr>
              <a:t>From RRI to </a:t>
            </a:r>
            <a:r>
              <a:rPr lang="en-GB" dirty="0" err="1">
                <a:latin typeface="Trebuchet MS" panose="020B0703020202090204" pitchFamily="34" charset="0"/>
                <a:cs typeface="Calibri" panose="020F0502020204030204" pitchFamily="34" charset="0"/>
              </a:rPr>
              <a:t>RbD</a:t>
            </a:r>
            <a:r>
              <a:rPr lang="en-GB" dirty="0">
                <a:latin typeface="Trebuchet MS" panose="020B0703020202090204" pitchFamily="34" charset="0"/>
                <a:cs typeface="Calibri" panose="020F0502020204030204" pitchFamily="34" charset="0"/>
              </a:rPr>
              <a:t>?</a:t>
            </a:r>
            <a:endParaRPr lang="en-SE" dirty="0">
              <a:latin typeface="Trebuchet MS" panose="020B070302020209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3D3BDC3A-4230-7B45-B6A6-326193F8A125}"/>
              </a:ext>
            </a:extLst>
          </p:cNvPr>
          <p:cNvSpPr>
            <a:spLocks noGrp="1"/>
          </p:cNvSpPr>
          <p:nvPr>
            <p:ph idx="1"/>
          </p:nvPr>
        </p:nvSpPr>
        <p:spPr>
          <a:xfrm>
            <a:off x="209550" y="1925637"/>
            <a:ext cx="6477000" cy="3360738"/>
          </a:xfrm>
        </p:spPr>
        <p:txBody>
          <a:bodyPr/>
          <a:lstStyle/>
          <a:p>
            <a:r>
              <a:rPr lang="en-SE" sz="1800" dirty="0">
                <a:latin typeface="Trebuchet MS" panose="020B0703020202090204" pitchFamily="34" charset="0"/>
              </a:rPr>
              <a:t>Responsibility by design</a:t>
            </a:r>
          </a:p>
          <a:p>
            <a:pPr marL="0" indent="0">
              <a:buNone/>
            </a:pPr>
            <a:endParaRPr lang="en-SE" sz="1800" dirty="0">
              <a:latin typeface="Trebuchet MS" panose="020B0703020202090204" pitchFamily="34" charset="0"/>
            </a:endParaRPr>
          </a:p>
          <a:p>
            <a:pPr lvl="1"/>
            <a:r>
              <a:rPr lang="en-GB" sz="1800" dirty="0">
                <a:latin typeface="Trebuchet MS" panose="020B0703020202090204" pitchFamily="34" charset="0"/>
              </a:rPr>
              <a:t>More emphasis on anticipation </a:t>
            </a:r>
          </a:p>
          <a:p>
            <a:pPr lvl="1"/>
            <a:r>
              <a:rPr lang="en-GB" sz="1800" dirty="0">
                <a:latin typeface="Trebuchet MS" panose="020B0703020202090204" pitchFamily="34" charset="0"/>
              </a:rPr>
              <a:t>Responsibility </a:t>
            </a:r>
          </a:p>
          <a:p>
            <a:pPr lvl="2"/>
            <a:r>
              <a:rPr lang="en-GB" sz="1800" dirty="0">
                <a:latin typeface="Trebuchet MS" panose="020B0703020202090204" pitchFamily="34" charset="0"/>
              </a:rPr>
              <a:t>part of the preparation and making of decisions</a:t>
            </a:r>
          </a:p>
          <a:p>
            <a:pPr lvl="2"/>
            <a:r>
              <a:rPr lang="en-GB" sz="1800" dirty="0">
                <a:latin typeface="Trebuchet MS" panose="020B0703020202090204" pitchFamily="34" charset="0"/>
              </a:rPr>
              <a:t>not limited to research projects and laboratories</a:t>
            </a:r>
          </a:p>
          <a:p>
            <a:pPr lvl="1"/>
            <a:r>
              <a:rPr lang="en-GB" sz="1800" dirty="0">
                <a:latin typeface="Trebuchet MS" panose="020B0703020202090204" pitchFamily="34" charset="0"/>
              </a:rPr>
              <a:t>Not an external imposition</a:t>
            </a:r>
          </a:p>
        </p:txBody>
      </p:sp>
      <p:pic>
        <p:nvPicPr>
          <p:cNvPr id="4098" name="Picture 2">
            <a:extLst>
              <a:ext uri="{FF2B5EF4-FFF2-40B4-BE49-F238E27FC236}">
                <a16:creationId xmlns:a16="http://schemas.microsoft.com/office/drawing/2014/main" id="{4F1A01E9-5C4D-5E47-9B21-FEC891D009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0862" y="820738"/>
            <a:ext cx="5291137" cy="5214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3613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8"/>
          <p:cNvSpPr>
            <a:spLocks noGrp="1"/>
          </p:cNvSpPr>
          <p:nvPr>
            <p:ph type="sldNum" sz="quarter" idx="4"/>
          </p:nvPr>
        </p:nvSpPr>
        <p:spPr>
          <a:xfrm>
            <a:off x="9478236" y="6475082"/>
            <a:ext cx="378889" cy="326329"/>
          </a:xfrm>
          <a:prstGeom prst="rect">
            <a:avLst/>
          </a:prstGeom>
        </p:spPr>
        <p:txBody>
          <a:bodyPr vert="horz" lIns="91428" tIns="45714" rIns="91428" bIns="45714" rtlCol="0" anchor="ctr"/>
          <a:lstStyle>
            <a:lvl1pPr algn="r">
              <a:defRPr sz="1000">
                <a:solidFill>
                  <a:schemeClr val="bg1">
                    <a:lumMod val="50000"/>
                  </a:schemeClr>
                </a:solidFill>
              </a:defRPr>
            </a:lvl1pPr>
          </a:lstStyle>
          <a:p>
            <a:fld id="{5373A736-8DFA-7A45-A29E-2DADACEF8797}" type="slidenum">
              <a:rPr lang="en-GB" smtClean="0"/>
              <a:pPr/>
              <a:t>19</a:t>
            </a:fld>
            <a:endParaRPr lang="en-GB" dirty="0"/>
          </a:p>
        </p:txBody>
      </p:sp>
      <p:sp>
        <p:nvSpPr>
          <p:cNvPr id="2" name="textruta 1"/>
          <p:cNvSpPr txBox="1"/>
          <p:nvPr/>
        </p:nvSpPr>
        <p:spPr>
          <a:xfrm>
            <a:off x="3089955" y="5009306"/>
            <a:ext cx="5733303" cy="369284"/>
          </a:xfrm>
          <a:prstGeom prst="rect">
            <a:avLst/>
          </a:prstGeom>
          <a:noFill/>
        </p:spPr>
        <p:txBody>
          <a:bodyPr wrap="square" rtlCol="0">
            <a:spAutoFit/>
          </a:bodyPr>
          <a:lstStyle/>
          <a:p>
            <a:pPr algn="ctr"/>
            <a:r>
              <a:rPr lang="en-GB" dirty="0"/>
              <a:t>Follow me on Twitter: @</a:t>
            </a:r>
            <a:r>
              <a:rPr lang="en-GB" dirty="0" err="1"/>
              <a:t>arleensalles</a:t>
            </a:r>
            <a:endParaRPr lang="en-GB" dirty="0"/>
          </a:p>
        </p:txBody>
      </p:sp>
    </p:spTree>
    <p:extLst>
      <p:ext uri="{BB962C8B-B14F-4D97-AF65-F5344CB8AC3E}">
        <p14:creationId xmlns:p14="http://schemas.microsoft.com/office/powerpoint/2010/main" val="3801695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01E8D-559A-5142-BA3C-2A3E11C83A9B}"/>
              </a:ext>
            </a:extLst>
          </p:cNvPr>
          <p:cNvSpPr>
            <a:spLocks noGrp="1"/>
          </p:cNvSpPr>
          <p:nvPr>
            <p:ph type="title"/>
          </p:nvPr>
        </p:nvSpPr>
        <p:spPr/>
        <p:txBody>
          <a:bodyPr/>
          <a:lstStyle/>
          <a:p>
            <a:r>
              <a:rPr lang="en-US" dirty="0">
                <a:latin typeface="Trebuchet MS" panose="020B0703020202090204" pitchFamily="34" charset="0"/>
              </a:rPr>
              <a:t>Structure</a:t>
            </a:r>
          </a:p>
        </p:txBody>
      </p:sp>
      <p:sp>
        <p:nvSpPr>
          <p:cNvPr id="3" name="Content Placeholder 2">
            <a:extLst>
              <a:ext uri="{FF2B5EF4-FFF2-40B4-BE49-F238E27FC236}">
                <a16:creationId xmlns:a16="http://schemas.microsoft.com/office/drawing/2014/main" id="{481A0408-DB5E-E343-B93C-757C26BEDF37}"/>
              </a:ext>
            </a:extLst>
          </p:cNvPr>
          <p:cNvSpPr>
            <a:spLocks noGrp="1"/>
          </p:cNvSpPr>
          <p:nvPr>
            <p:ph idx="1"/>
          </p:nvPr>
        </p:nvSpPr>
        <p:spPr>
          <a:xfrm>
            <a:off x="335316" y="1609753"/>
            <a:ext cx="11519780" cy="4667042"/>
          </a:xfrm>
          <a:noFill/>
        </p:spPr>
        <p:txBody>
          <a:bodyPr>
            <a:normAutofit/>
          </a:bodyPr>
          <a:lstStyle/>
          <a:p>
            <a:r>
              <a:rPr lang="en-US" sz="1600" dirty="0">
                <a:latin typeface="Trebuchet MS" panose="020B0703020202090204" pitchFamily="34" charset="0"/>
              </a:rPr>
              <a:t>Context and theory…</a:t>
            </a:r>
          </a:p>
          <a:p>
            <a:pPr lvl="1"/>
            <a:r>
              <a:rPr lang="en-US" sz="1600" dirty="0">
                <a:latin typeface="Trebuchet MS" panose="020B0703020202090204" pitchFamily="34" charset="0"/>
              </a:rPr>
              <a:t>Innovation</a:t>
            </a:r>
          </a:p>
          <a:p>
            <a:pPr lvl="1"/>
            <a:r>
              <a:rPr lang="en-US" sz="1600" dirty="0">
                <a:latin typeface="Trebuchet MS" panose="020B0703020202090204" pitchFamily="34" charset="0"/>
              </a:rPr>
              <a:t>RRI</a:t>
            </a:r>
          </a:p>
          <a:p>
            <a:pPr lvl="1"/>
            <a:r>
              <a:rPr lang="en-US" sz="1600" dirty="0">
                <a:latin typeface="Trebuchet MS" panose="020B0703020202090204" pitchFamily="34" charset="0"/>
              </a:rPr>
              <a:t>AREA framework</a:t>
            </a:r>
          </a:p>
          <a:p>
            <a:pPr lvl="1"/>
            <a:endParaRPr lang="en-US" sz="1600" dirty="0">
              <a:latin typeface="Trebuchet MS" panose="020B0703020202090204" pitchFamily="34" charset="0"/>
            </a:endParaRPr>
          </a:p>
          <a:p>
            <a:r>
              <a:rPr lang="en-US" sz="1600" dirty="0">
                <a:latin typeface="Trebuchet MS" panose="020B0703020202090204" pitchFamily="34" charset="0"/>
              </a:rPr>
              <a:t>In practice…</a:t>
            </a:r>
          </a:p>
          <a:p>
            <a:pPr lvl="1"/>
            <a:r>
              <a:rPr lang="en-US" sz="1600" dirty="0">
                <a:latin typeface="Trebuchet MS" panose="020B0703020202090204" pitchFamily="34" charset="0"/>
              </a:rPr>
              <a:t>Responsible Research in The Human Brain Project</a:t>
            </a:r>
          </a:p>
          <a:p>
            <a:pPr lvl="1"/>
            <a:endParaRPr lang="en-US" sz="1600" dirty="0">
              <a:latin typeface="Trebuchet MS" panose="020B0703020202090204" pitchFamily="34" charset="0"/>
            </a:endParaRPr>
          </a:p>
          <a:p>
            <a:r>
              <a:rPr lang="en-US" sz="1600" dirty="0">
                <a:latin typeface="Trebuchet MS" panose="020B0703020202090204" pitchFamily="34" charset="0"/>
              </a:rPr>
              <a:t>Focus on</a:t>
            </a:r>
          </a:p>
          <a:p>
            <a:pPr lvl="1"/>
            <a:r>
              <a:rPr lang="en-US" sz="1600" dirty="0">
                <a:latin typeface="Trebuchet MS" panose="020B0703020202090204" pitchFamily="34" charset="0"/>
              </a:rPr>
              <a:t>AI</a:t>
            </a:r>
          </a:p>
          <a:p>
            <a:pPr lvl="1"/>
            <a:r>
              <a:rPr lang="en-US" sz="1600" dirty="0">
                <a:latin typeface="Trebuchet MS" panose="020B0703020202090204" pitchFamily="34" charset="0"/>
              </a:rPr>
              <a:t>Digital Twin if the Brain</a:t>
            </a:r>
          </a:p>
          <a:p>
            <a:pPr lvl="1"/>
            <a:r>
              <a:rPr lang="en-US" sz="1600" dirty="0">
                <a:latin typeface="Trebuchet MS" panose="020B0703020202090204" pitchFamily="34" charset="0"/>
              </a:rPr>
              <a:t>Brain Computer Interfaces</a:t>
            </a:r>
          </a:p>
        </p:txBody>
      </p:sp>
      <p:sp>
        <p:nvSpPr>
          <p:cNvPr id="4" name="Date Placeholder 3">
            <a:extLst>
              <a:ext uri="{FF2B5EF4-FFF2-40B4-BE49-F238E27FC236}">
                <a16:creationId xmlns:a16="http://schemas.microsoft.com/office/drawing/2014/main" id="{949BFED3-E057-D540-89E8-2889EFC05E87}"/>
              </a:ext>
            </a:extLst>
          </p:cNvPr>
          <p:cNvSpPr>
            <a:spLocks noGrp="1"/>
          </p:cNvSpPr>
          <p:nvPr>
            <p:ph type="dt" sz="half" idx="10"/>
          </p:nvPr>
        </p:nvSpPr>
        <p:spPr>
          <a:xfrm>
            <a:off x="838091" y="6355970"/>
            <a:ext cx="2742843" cy="365077"/>
          </a:xfrm>
          <a:prstGeom prst="rect">
            <a:avLst/>
          </a:prstGeom>
        </p:spPr>
        <p:txBody>
          <a:bodyPr vert="horz" lIns="91428" tIns="45714" rIns="91428" bIns="45714" rtlCol="0" anchor="ctr"/>
          <a:lstStyle>
            <a:defPPr>
              <a:defRPr lang="en-US"/>
            </a:defPPr>
            <a:lvl1pPr marL="0" algn="l"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7B431C8-D939-134A-8A5F-A4B8C2C41ACC}" type="datetimeFigureOut">
              <a:rPr lang="es-ES_tradnl" smtClean="0"/>
              <a:pPr/>
              <a:t>24/10/21</a:t>
            </a:fld>
            <a:endParaRPr lang="en-GB"/>
          </a:p>
        </p:txBody>
      </p:sp>
      <p:sp>
        <p:nvSpPr>
          <p:cNvPr id="5" name="Footer Placeholder 4">
            <a:extLst>
              <a:ext uri="{FF2B5EF4-FFF2-40B4-BE49-F238E27FC236}">
                <a16:creationId xmlns:a16="http://schemas.microsoft.com/office/drawing/2014/main" id="{06F90F85-0AC4-D742-B0D5-BA6FE9E44F7F}"/>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US"/>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dirty="0"/>
          </a:p>
        </p:txBody>
      </p:sp>
      <p:sp>
        <p:nvSpPr>
          <p:cNvPr id="6" name="Slide Number Placeholder 5">
            <a:extLst>
              <a:ext uri="{FF2B5EF4-FFF2-40B4-BE49-F238E27FC236}">
                <a16:creationId xmlns:a16="http://schemas.microsoft.com/office/drawing/2014/main" id="{F9E9EB42-1290-8045-A549-E3C093D74FA7}"/>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US"/>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643DF3E-E240-C24D-9826-03939F94C618}" type="slidenum">
              <a:rPr lang="es-ES_tradnl" smtClean="0"/>
              <a:pPr/>
              <a:t>2</a:t>
            </a:fld>
            <a:endParaRPr lang="en-GB"/>
          </a:p>
        </p:txBody>
      </p:sp>
      <p:pic>
        <p:nvPicPr>
          <p:cNvPr id="1028" name="Picture 4">
            <a:extLst>
              <a:ext uri="{FF2B5EF4-FFF2-40B4-BE49-F238E27FC236}">
                <a16:creationId xmlns:a16="http://schemas.microsoft.com/office/drawing/2014/main" id="{1337733B-8660-1344-AB1F-AFF89E559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206" y="2243138"/>
            <a:ext cx="5919788" cy="2085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8742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24DD4-45F5-1C45-B36E-9B1C9F91034E}"/>
              </a:ext>
            </a:extLst>
          </p:cNvPr>
          <p:cNvSpPr>
            <a:spLocks noGrp="1"/>
          </p:cNvSpPr>
          <p:nvPr>
            <p:ph type="title"/>
          </p:nvPr>
        </p:nvSpPr>
        <p:spPr/>
        <p:txBody>
          <a:bodyPr>
            <a:normAutofit/>
          </a:bodyPr>
          <a:lstStyle/>
          <a:p>
            <a:r>
              <a:rPr lang="es-ES_tradnl" dirty="0">
                <a:latin typeface="Trebuchet MS" panose="020B0703020202090204" pitchFamily="34" charset="0"/>
                <a:cs typeface="Calibri" panose="020F0502020204030204" pitchFamily="34" charset="0"/>
              </a:rPr>
              <a:t>RRI: </a:t>
            </a:r>
            <a:r>
              <a:rPr lang="es-ES_tradnl" dirty="0" err="1">
                <a:latin typeface="Trebuchet MS" panose="020B0703020202090204" pitchFamily="34" charset="0"/>
                <a:cs typeface="Calibri" panose="020F0502020204030204" pitchFamily="34" charset="0"/>
              </a:rPr>
              <a:t>Context</a:t>
            </a:r>
            <a:endParaRPr lang="es-ES_tradnl" dirty="0">
              <a:latin typeface="Trebuchet MS" panose="020B070302020209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38067F9-16C2-244A-97E3-70F1988EC94B}"/>
              </a:ext>
            </a:extLst>
          </p:cNvPr>
          <p:cNvSpPr>
            <a:spLocks noGrp="1"/>
          </p:cNvSpPr>
          <p:nvPr>
            <p:ph idx="1"/>
          </p:nvPr>
        </p:nvSpPr>
        <p:spPr>
          <a:xfrm>
            <a:off x="264112" y="1981389"/>
            <a:ext cx="11807774" cy="4666154"/>
          </a:xfrm>
        </p:spPr>
        <p:txBody>
          <a:bodyPr>
            <a:noAutofit/>
          </a:bodyPr>
          <a:lstStyle/>
          <a:p>
            <a:r>
              <a:rPr lang="es-ES_tradnl" sz="1400" dirty="0" err="1">
                <a:latin typeface="Trebuchet MS" panose="020B0703020202090204" pitchFamily="34" charset="0"/>
                <a:cs typeface="Calibri" panose="020F0502020204030204" pitchFamily="34" charset="0"/>
              </a:rPr>
              <a:t>Self</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regulation</a:t>
            </a:r>
            <a:r>
              <a:rPr lang="es-ES_tradnl" sz="1400" dirty="0">
                <a:latin typeface="Trebuchet MS" panose="020B0703020202090204" pitchFamily="34" charset="0"/>
                <a:cs typeface="Calibri" panose="020F0502020204030204" pitchFamily="34" charset="0"/>
              </a:rPr>
              <a:t> and </a:t>
            </a:r>
            <a:r>
              <a:rPr lang="es-ES_tradnl" sz="1400" dirty="0" err="1">
                <a:latin typeface="Trebuchet MS" panose="020B0703020202090204" pitchFamily="34" charset="0"/>
                <a:cs typeface="Calibri" panose="020F0502020204030204" pitchFamily="34" charset="0"/>
              </a:rPr>
              <a:t>codes</a:t>
            </a:r>
            <a:r>
              <a:rPr lang="es-ES_tradnl" sz="1400" dirty="0">
                <a:latin typeface="Trebuchet MS" panose="020B0703020202090204" pitchFamily="34" charset="0"/>
                <a:cs typeface="Calibri" panose="020F0502020204030204" pitchFamily="34" charset="0"/>
              </a:rPr>
              <a:t> of </a:t>
            </a:r>
            <a:r>
              <a:rPr lang="es-ES_tradnl" sz="1400" dirty="0" err="1">
                <a:latin typeface="Trebuchet MS" panose="020B0703020202090204" pitchFamily="34" charset="0"/>
                <a:cs typeface="Calibri" panose="020F0502020204030204" pitchFamily="34" charset="0"/>
              </a:rPr>
              <a:t>conduct</a:t>
            </a:r>
            <a:endParaRPr lang="es-ES_tradnl" sz="1400" dirty="0">
              <a:latin typeface="Trebuchet MS" panose="020B0703020202090204" pitchFamily="34" charset="0"/>
              <a:cs typeface="Calibri" panose="020F0502020204030204" pitchFamily="34" charset="0"/>
            </a:endParaRPr>
          </a:p>
          <a:p>
            <a:r>
              <a:rPr lang="es-ES_tradnl" sz="1400" dirty="0" err="1">
                <a:latin typeface="Trebuchet MS" panose="020B0703020202090204" pitchFamily="34" charset="0"/>
                <a:cs typeface="Calibri" panose="020F0502020204030204" pitchFamily="34" charset="0"/>
              </a:rPr>
              <a:t>Beyond</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self</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regulation</a:t>
            </a:r>
            <a:r>
              <a:rPr lang="es-ES_tradnl" sz="1400" dirty="0">
                <a:latin typeface="Trebuchet MS" panose="020B0703020202090204" pitchFamily="34" charset="0"/>
                <a:cs typeface="Calibri" panose="020F0502020204030204" pitchFamily="34" charset="0"/>
              </a:rPr>
              <a:t>, </a:t>
            </a:r>
          </a:p>
          <a:p>
            <a:pPr marL="0" indent="0">
              <a:buNone/>
            </a:pPr>
            <a:r>
              <a:rPr lang="es-ES_tradnl" sz="1400" dirty="0" err="1">
                <a:latin typeface="Trebuchet MS" panose="020B0703020202090204" pitchFamily="34" charset="0"/>
                <a:cs typeface="Calibri" panose="020F0502020204030204" pitchFamily="34" charset="0"/>
              </a:rPr>
              <a:t>Traditional</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Approach</a:t>
            </a:r>
            <a:endParaRPr lang="es-ES_tradnl" sz="1400" dirty="0">
              <a:latin typeface="Trebuchet MS" panose="020B0703020202090204" pitchFamily="34" charset="0"/>
              <a:cs typeface="Calibri" panose="020F0502020204030204" pitchFamily="34" charset="0"/>
            </a:endParaRPr>
          </a:p>
          <a:p>
            <a:pPr lvl="2"/>
            <a:r>
              <a:rPr lang="es-ES_tradnl" sz="1400" dirty="0">
                <a:latin typeface="Trebuchet MS" panose="020B0703020202090204" pitchFamily="34" charset="0"/>
                <a:cs typeface="Calibri" panose="020F0502020204030204" pitchFamily="34" charset="0"/>
              </a:rPr>
              <a:t>“neutral” </a:t>
            </a:r>
            <a:r>
              <a:rPr lang="es-ES_tradnl" sz="1400" dirty="0" err="1">
                <a:latin typeface="Trebuchet MS" panose="020B0703020202090204" pitchFamily="34" charset="0"/>
                <a:cs typeface="Calibri" panose="020F0502020204030204" pitchFamily="34" charset="0"/>
              </a:rPr>
              <a:t>scientists</a:t>
            </a:r>
            <a:r>
              <a:rPr lang="es-ES_tradnl" sz="1400" dirty="0">
                <a:latin typeface="Trebuchet MS" panose="020B0703020202090204" pitchFamily="34" charset="0"/>
                <a:cs typeface="Calibri" panose="020F0502020204030204" pitchFamily="34" charset="0"/>
              </a:rPr>
              <a:t> and </a:t>
            </a:r>
            <a:r>
              <a:rPr lang="es-ES_tradnl" sz="1400" dirty="0" err="1">
                <a:latin typeface="Trebuchet MS" panose="020B0703020202090204" pitchFamily="34" charset="0"/>
                <a:cs typeface="Calibri" panose="020F0502020204030204" pitchFamily="34" charset="0"/>
              </a:rPr>
              <a:t>technologists</a:t>
            </a:r>
            <a:r>
              <a:rPr lang="es-ES_tradnl" sz="1400" dirty="0">
                <a:latin typeface="Trebuchet MS" panose="020B0703020202090204" pitchFamily="34" charset="0"/>
                <a:cs typeface="Calibri" panose="020F0502020204030204" pitchFamily="34" charset="0"/>
              </a:rPr>
              <a:t> determine and </a:t>
            </a:r>
            <a:r>
              <a:rPr lang="es-ES_tradnl" sz="1400" dirty="0" err="1">
                <a:latin typeface="Trebuchet MS" panose="020B0703020202090204" pitchFamily="34" charset="0"/>
                <a:cs typeface="Calibri" panose="020F0502020204030204" pitchFamily="34" charset="0"/>
              </a:rPr>
              <a:t>assess</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risks</a:t>
            </a:r>
            <a:endParaRPr lang="es-ES_tradnl" sz="1400" dirty="0">
              <a:latin typeface="Trebuchet MS" panose="020B0703020202090204" pitchFamily="34" charset="0"/>
              <a:cs typeface="Calibri" panose="020F0502020204030204" pitchFamily="34" charset="0"/>
            </a:endParaRPr>
          </a:p>
          <a:p>
            <a:pPr lvl="2"/>
            <a:r>
              <a:rPr lang="es-ES_tradnl" sz="1400" dirty="0" err="1">
                <a:latin typeface="Trebuchet MS" panose="020B0703020202090204" pitchFamily="34" charset="0"/>
                <a:cs typeface="Calibri" panose="020F0502020204030204" pitchFamily="34" charset="0"/>
              </a:rPr>
              <a:t>Law</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is</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main</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lense</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through</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which</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issues</a:t>
            </a:r>
            <a:r>
              <a:rPr lang="es-ES_tradnl" sz="1400" dirty="0">
                <a:latin typeface="Trebuchet MS" panose="020B0703020202090204" pitchFamily="34" charset="0"/>
                <a:cs typeface="Calibri" panose="020F0502020204030204" pitchFamily="34" charset="0"/>
              </a:rPr>
              <a:t> are </a:t>
            </a:r>
            <a:r>
              <a:rPr lang="es-ES_tradnl" sz="1400" dirty="0" err="1">
                <a:latin typeface="Trebuchet MS" panose="020B0703020202090204" pitchFamily="34" charset="0"/>
                <a:cs typeface="Calibri" panose="020F0502020204030204" pitchFamily="34" charset="0"/>
              </a:rPr>
              <a:t>understood</a:t>
            </a:r>
            <a:endParaRPr lang="es-ES_tradnl" sz="1400" dirty="0">
              <a:latin typeface="Trebuchet MS" panose="020B0703020202090204" pitchFamily="34" charset="0"/>
              <a:cs typeface="Calibri" panose="020F0502020204030204" pitchFamily="34" charset="0"/>
            </a:endParaRPr>
          </a:p>
          <a:p>
            <a:pPr marL="0" indent="0">
              <a:buNone/>
            </a:pPr>
            <a:r>
              <a:rPr lang="es-ES_tradnl" sz="1400" dirty="0" err="1">
                <a:latin typeface="Trebuchet MS" panose="020B0703020202090204" pitchFamily="34" charset="0"/>
                <a:cs typeface="Calibri" panose="020F0502020204030204" pitchFamily="34" charset="0"/>
              </a:rPr>
              <a:t>Applied</a:t>
            </a:r>
            <a:r>
              <a:rPr lang="es-ES_tradnl" sz="1400" dirty="0">
                <a:latin typeface="Trebuchet MS" panose="020B0703020202090204" pitchFamily="34" charset="0"/>
                <a:cs typeface="Calibri" panose="020F0502020204030204" pitchFamily="34" charset="0"/>
              </a:rPr>
              <a:t> </a:t>
            </a:r>
            <a:r>
              <a:rPr lang="es-ES_tradnl" sz="1400" dirty="0" err="1">
                <a:latin typeface="Trebuchet MS" panose="020B0703020202090204" pitchFamily="34" charset="0"/>
                <a:cs typeface="Calibri" panose="020F0502020204030204" pitchFamily="34" charset="0"/>
              </a:rPr>
              <a:t>Ethics</a:t>
            </a:r>
            <a:r>
              <a:rPr lang="es-ES_tradnl" sz="1400" dirty="0">
                <a:latin typeface="Trebuchet MS" panose="020B0703020202090204" pitchFamily="34" charset="0"/>
                <a:cs typeface="Calibri" panose="020F0502020204030204" pitchFamily="34" charset="0"/>
              </a:rPr>
              <a:t> (ELSI/ELSA)</a:t>
            </a:r>
          </a:p>
          <a:p>
            <a:pPr lvl="2"/>
            <a:r>
              <a:rPr lang="en-GB" sz="1400" dirty="0">
                <a:latin typeface="Trebuchet MS" panose="020B0703020202090204" pitchFamily="34" charset="0"/>
                <a:cs typeface="Calibri" panose="020F0502020204030204" pitchFamily="34" charset="0"/>
              </a:rPr>
              <a:t>Ethicists, social scientists attempt to bridge and harmonize societal and scientific and technological goals and concerns</a:t>
            </a:r>
          </a:p>
          <a:p>
            <a:pPr lvl="2"/>
            <a:r>
              <a:rPr lang="en-GB" sz="1400" dirty="0">
                <a:latin typeface="Trebuchet MS" panose="020B0703020202090204" pitchFamily="34" charset="0"/>
                <a:cs typeface="Calibri" panose="020F0502020204030204" pitchFamily="34" charset="0"/>
              </a:rPr>
              <a:t>Application of ethical theory and relevant principles (neutral normative tools)</a:t>
            </a:r>
          </a:p>
          <a:p>
            <a:pPr lvl="2"/>
            <a:r>
              <a:rPr lang="en-GB" sz="1400" dirty="0">
                <a:latin typeface="Trebuchet MS" panose="020B0703020202090204" pitchFamily="34" charset="0"/>
                <a:cs typeface="Calibri" panose="020F0502020204030204" pitchFamily="34" charset="0"/>
              </a:rPr>
              <a:t>Focus on negative implications/ damage control</a:t>
            </a:r>
          </a:p>
          <a:p>
            <a:pPr marL="0" indent="0">
              <a:buNone/>
            </a:pPr>
            <a:r>
              <a:rPr lang="en-GB" sz="1400" dirty="0">
                <a:latin typeface="Trebuchet MS" panose="020B0703020202090204" pitchFamily="34" charset="0"/>
                <a:cs typeface="Calibri" panose="020F0502020204030204" pitchFamily="34" charset="0"/>
              </a:rPr>
              <a:t>Participative (RRI)</a:t>
            </a:r>
          </a:p>
          <a:p>
            <a:pPr lvl="2"/>
            <a:r>
              <a:rPr lang="en-GB" sz="1400" dirty="0">
                <a:latin typeface="Trebuchet MS" panose="020B0703020202090204" pitchFamily="34" charset="0"/>
                <a:cs typeface="Calibri" panose="020F0502020204030204" pitchFamily="34" charset="0"/>
              </a:rPr>
              <a:t>Introduced top down</a:t>
            </a:r>
          </a:p>
          <a:p>
            <a:pPr lvl="2"/>
            <a:r>
              <a:rPr lang="es-ES_tradnl" sz="1400" dirty="0" err="1">
                <a:latin typeface="Trebuchet MS" panose="020B0703020202090204" pitchFamily="34" charset="0"/>
                <a:cs typeface="Calibri" panose="020F0502020204030204" pitchFamily="34" charset="0"/>
              </a:rPr>
              <a:t>Attempts</a:t>
            </a:r>
            <a:r>
              <a:rPr lang="es-ES_tradnl" sz="1400" dirty="0">
                <a:latin typeface="Trebuchet MS" panose="020B0703020202090204" pitchFamily="34" charset="0"/>
                <a:cs typeface="Calibri" panose="020F0502020204030204" pitchFamily="34" charset="0"/>
              </a:rPr>
              <a:t> to </a:t>
            </a:r>
            <a:r>
              <a:rPr lang="en-GB" sz="1400" dirty="0">
                <a:latin typeface="Trebuchet MS" panose="020B0703020202090204" pitchFamily="34" charset="0"/>
                <a:cs typeface="Calibri" panose="020F0502020204030204" pitchFamily="34" charset="0"/>
              </a:rPr>
              <a:t>respond to citizens’ concerns about </a:t>
            </a:r>
          </a:p>
          <a:p>
            <a:pPr lvl="3"/>
            <a:r>
              <a:rPr lang="en-GB" sz="1400" dirty="0">
                <a:latin typeface="Trebuchet MS" panose="020B0703020202090204" pitchFamily="34" charset="0"/>
                <a:cs typeface="Calibri" panose="020F0502020204030204" pitchFamily="34" charset="0"/>
              </a:rPr>
              <a:t>the direction of science, </a:t>
            </a:r>
          </a:p>
          <a:p>
            <a:pPr lvl="3"/>
            <a:r>
              <a:rPr lang="en-GB" sz="1400" dirty="0">
                <a:latin typeface="Trebuchet MS" panose="020B0703020202090204" pitchFamily="34" charset="0"/>
                <a:cs typeface="Calibri" panose="020F0502020204030204" pitchFamily="34" charset="0"/>
              </a:rPr>
              <a:t>the unpredictability of its outcomes, </a:t>
            </a:r>
          </a:p>
          <a:p>
            <a:pPr lvl="3"/>
            <a:r>
              <a:rPr lang="en-GB" sz="1400" dirty="0">
                <a:latin typeface="Trebuchet MS" panose="020B0703020202090204" pitchFamily="34" charset="0"/>
                <a:cs typeface="Calibri" panose="020F0502020204030204" pitchFamily="34" charset="0"/>
              </a:rPr>
              <a:t>the deficiencies of risk assessment approaches, </a:t>
            </a:r>
          </a:p>
          <a:p>
            <a:pPr lvl="3"/>
            <a:r>
              <a:rPr lang="en-GB" sz="1400" dirty="0">
                <a:latin typeface="Trebuchet MS" panose="020B0703020202090204" pitchFamily="34" charset="0"/>
                <a:cs typeface="Calibri" panose="020F0502020204030204" pitchFamily="34" charset="0"/>
              </a:rPr>
              <a:t>the perceived societal need to be part of the discussion </a:t>
            </a:r>
          </a:p>
          <a:p>
            <a:pPr marL="0" indent="0">
              <a:buNone/>
            </a:pPr>
            <a:r>
              <a:rPr lang="en-GB" sz="1400" dirty="0">
                <a:latin typeface="Trebuchet MS" panose="020B0703020202090204" pitchFamily="34" charset="0"/>
                <a:cs typeface="Calibri" panose="020F0502020204030204" pitchFamily="34" charset="0"/>
              </a:rPr>
              <a:t>(</a:t>
            </a:r>
            <a:r>
              <a:rPr lang="en-GB" sz="1400" dirty="0" err="1">
                <a:latin typeface="Trebuchet MS" panose="020B0703020202090204" pitchFamily="34" charset="0"/>
                <a:cs typeface="Calibri" panose="020F0502020204030204" pitchFamily="34" charset="0"/>
              </a:rPr>
              <a:t>Landeweerd</a:t>
            </a:r>
            <a:r>
              <a:rPr lang="en-GB" sz="1400" dirty="0">
                <a:latin typeface="Trebuchet MS" panose="020B0703020202090204" pitchFamily="34" charset="0"/>
                <a:cs typeface="Calibri" panose="020F0502020204030204" pitchFamily="34" charset="0"/>
              </a:rPr>
              <a:t> et al 2015)</a:t>
            </a:r>
          </a:p>
          <a:p>
            <a:pPr lvl="3"/>
            <a:endParaRPr lang="en-GB" sz="1400" dirty="0">
              <a:latin typeface="Calibri" panose="020F0502020204030204" pitchFamily="34" charset="0"/>
              <a:cs typeface="Calibri" panose="020F0502020204030204" pitchFamily="34" charset="0"/>
            </a:endParaRPr>
          </a:p>
          <a:p>
            <a:pPr marL="0" indent="0">
              <a:buNone/>
            </a:pPr>
            <a:endParaRPr lang="es-ES_tradnl" sz="14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599568C4-7DC2-D749-9B08-E2A413CFF3E7}"/>
              </a:ext>
            </a:extLst>
          </p:cNvPr>
          <p:cNvSpPr>
            <a:spLocks noGrp="1"/>
          </p:cNvSpPr>
          <p:nvPr>
            <p:ph type="sldNum" sz="quarter" idx="4"/>
          </p:nvPr>
        </p:nvSpPr>
        <p:spPr>
          <a:xfrm>
            <a:off x="9649363" y="6475084"/>
            <a:ext cx="466324" cy="326329"/>
          </a:xfrm>
          <a:prstGeom prst="rect">
            <a:avLst/>
          </a:prstGeom>
        </p:spPr>
        <p:txBody>
          <a:bodyPr vert="horz" lIns="91428" tIns="45714" rIns="91428" bIns="45714" rtlCol="0" anchor="ctr"/>
          <a:lstStyle>
            <a:defPPr>
              <a:defRPr lang="en-US"/>
            </a:defPPr>
            <a:lvl1pPr marL="0" algn="l" defTabSz="457154" rtl="0" eaLnBrk="1" latinLnBrk="0" hangingPunct="1">
              <a:defRPr sz="1000" kern="1200">
                <a:solidFill>
                  <a:schemeClr val="bg1">
                    <a:lumMod val="50000"/>
                  </a:schemeClr>
                </a:solidFill>
                <a:latin typeface="+mn-lt"/>
                <a:ea typeface="+mn-ea"/>
                <a:cs typeface="+mn-cs"/>
              </a:defRPr>
            </a:lvl1pPr>
            <a:lvl2pPr marL="457154" algn="l" defTabSz="457154" rtl="0" eaLnBrk="1" latinLnBrk="0" hangingPunct="1">
              <a:defRPr sz="1800" kern="1200">
                <a:solidFill>
                  <a:schemeClr val="tx1"/>
                </a:solidFill>
                <a:latin typeface="+mn-lt"/>
                <a:ea typeface="+mn-ea"/>
                <a:cs typeface="+mn-cs"/>
              </a:defRPr>
            </a:lvl2pPr>
            <a:lvl3pPr marL="914309" algn="l" defTabSz="457154" rtl="0" eaLnBrk="1" latinLnBrk="0" hangingPunct="1">
              <a:defRPr sz="1800" kern="1200">
                <a:solidFill>
                  <a:schemeClr val="tx1"/>
                </a:solidFill>
                <a:latin typeface="+mn-lt"/>
                <a:ea typeface="+mn-ea"/>
                <a:cs typeface="+mn-cs"/>
              </a:defRPr>
            </a:lvl3pPr>
            <a:lvl4pPr marL="1371463" algn="l" defTabSz="457154" rtl="0" eaLnBrk="1" latinLnBrk="0" hangingPunct="1">
              <a:defRPr sz="1800" kern="1200">
                <a:solidFill>
                  <a:schemeClr val="tx1"/>
                </a:solidFill>
                <a:latin typeface="+mn-lt"/>
                <a:ea typeface="+mn-ea"/>
                <a:cs typeface="+mn-cs"/>
              </a:defRPr>
            </a:lvl4pPr>
            <a:lvl5pPr marL="1828617" algn="l" defTabSz="457154" rtl="0" eaLnBrk="1" latinLnBrk="0" hangingPunct="1">
              <a:defRPr sz="1800" kern="1200">
                <a:solidFill>
                  <a:schemeClr val="tx1"/>
                </a:solidFill>
                <a:latin typeface="+mn-lt"/>
                <a:ea typeface="+mn-ea"/>
                <a:cs typeface="+mn-cs"/>
              </a:defRPr>
            </a:lvl5pPr>
            <a:lvl6pPr marL="2285771" algn="l" defTabSz="457154" rtl="0" eaLnBrk="1" latinLnBrk="0" hangingPunct="1">
              <a:defRPr sz="1800" kern="1200">
                <a:solidFill>
                  <a:schemeClr val="tx1"/>
                </a:solidFill>
                <a:latin typeface="+mn-lt"/>
                <a:ea typeface="+mn-ea"/>
                <a:cs typeface="+mn-cs"/>
              </a:defRPr>
            </a:lvl6pPr>
            <a:lvl7pPr marL="2742926" algn="l" defTabSz="457154" rtl="0" eaLnBrk="1" latinLnBrk="0" hangingPunct="1">
              <a:defRPr sz="1800" kern="1200">
                <a:solidFill>
                  <a:schemeClr val="tx1"/>
                </a:solidFill>
                <a:latin typeface="+mn-lt"/>
                <a:ea typeface="+mn-ea"/>
                <a:cs typeface="+mn-cs"/>
              </a:defRPr>
            </a:lvl7pPr>
            <a:lvl8pPr marL="3200080" algn="l" defTabSz="457154" rtl="0" eaLnBrk="1" latinLnBrk="0" hangingPunct="1">
              <a:defRPr sz="1800" kern="1200">
                <a:solidFill>
                  <a:schemeClr val="tx1"/>
                </a:solidFill>
                <a:latin typeface="+mn-lt"/>
                <a:ea typeface="+mn-ea"/>
                <a:cs typeface="+mn-cs"/>
              </a:defRPr>
            </a:lvl8pPr>
            <a:lvl9pPr marL="3657234" algn="l" defTabSz="457154" rtl="0" eaLnBrk="1" latinLnBrk="0" hangingPunct="1">
              <a:defRPr sz="1800" kern="1200">
                <a:solidFill>
                  <a:schemeClr val="tx1"/>
                </a:solidFill>
                <a:latin typeface="+mn-lt"/>
                <a:ea typeface="+mn-ea"/>
                <a:cs typeface="+mn-cs"/>
              </a:defRPr>
            </a:lvl9pPr>
          </a:lstStyle>
          <a:p>
            <a:fld id="{5373A736-8DFA-7A45-A29E-2DADACEF8797}" type="slidenum">
              <a:rPr lang="en-GB" smtClean="0"/>
              <a:pPr/>
              <a:t>3</a:t>
            </a:fld>
            <a:endParaRPr lang="en-GB" dirty="0"/>
          </a:p>
        </p:txBody>
      </p:sp>
    </p:spTree>
    <p:extLst>
      <p:ext uri="{BB962C8B-B14F-4D97-AF65-F5344CB8AC3E}">
        <p14:creationId xmlns:p14="http://schemas.microsoft.com/office/powerpoint/2010/main" val="3752564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3" end="13"/>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4" end="14"/>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19869-5428-EC40-BA88-D02FAF019E3F}"/>
              </a:ext>
            </a:extLst>
          </p:cNvPr>
          <p:cNvSpPr>
            <a:spLocks noGrp="1"/>
          </p:cNvSpPr>
          <p:nvPr>
            <p:ph type="title"/>
          </p:nvPr>
        </p:nvSpPr>
        <p:spPr>
          <a:xfrm>
            <a:off x="2376208" y="88864"/>
            <a:ext cx="9313035" cy="1142851"/>
          </a:xfrm>
        </p:spPr>
        <p:txBody>
          <a:bodyPr>
            <a:normAutofit fontScale="90000"/>
          </a:bodyPr>
          <a:lstStyle/>
          <a:p>
            <a:pPr algn="l"/>
            <a:r>
              <a:rPr lang="en-US" dirty="0">
                <a:latin typeface="Trebuchet MS" panose="020B0703020202090204" pitchFamily="34" charset="0"/>
              </a:rPr>
              <a:t>Responsible Research and Innovation (RRI) EC</a:t>
            </a:r>
          </a:p>
        </p:txBody>
      </p:sp>
      <p:sp>
        <p:nvSpPr>
          <p:cNvPr id="3" name="Content Placeholder 2">
            <a:extLst>
              <a:ext uri="{FF2B5EF4-FFF2-40B4-BE49-F238E27FC236}">
                <a16:creationId xmlns:a16="http://schemas.microsoft.com/office/drawing/2014/main" id="{891CBF54-0E32-6042-9EEF-384BFEAD812B}"/>
              </a:ext>
            </a:extLst>
          </p:cNvPr>
          <p:cNvSpPr>
            <a:spLocks noGrp="1"/>
          </p:cNvSpPr>
          <p:nvPr>
            <p:ph idx="1"/>
          </p:nvPr>
        </p:nvSpPr>
        <p:spPr>
          <a:xfrm>
            <a:off x="270535" y="1639888"/>
            <a:ext cx="7841427" cy="4811320"/>
          </a:xfrm>
        </p:spPr>
        <p:txBody>
          <a:bodyPr>
            <a:normAutofit/>
          </a:bodyPr>
          <a:lstStyle/>
          <a:p>
            <a:pPr marL="0" indent="0">
              <a:buNone/>
            </a:pPr>
            <a:endParaRPr lang="en-GB" sz="2400" dirty="0"/>
          </a:p>
          <a:p>
            <a:pPr marL="0" indent="0">
              <a:buNone/>
            </a:pPr>
            <a:r>
              <a:rPr lang="en-GB" sz="1600" dirty="0">
                <a:latin typeface="Trebuchet MS" panose="020B0703020202090204" pitchFamily="34" charset="0"/>
                <a:cs typeface="Calibri" panose="020F0502020204030204" pitchFamily="34" charset="0"/>
              </a:rPr>
              <a:t>“an approach that anticipates and assesses potential implications and societal expectations with regard to research and innovation, with the aim to foster the design of inclusive and sustainable research and innovation” (</a:t>
            </a:r>
            <a:r>
              <a:rPr lang="es-ES_tradnl" sz="1600" dirty="0">
                <a:latin typeface="Trebuchet MS" panose="020B0703020202090204" pitchFamily="34" charset="0"/>
              </a:rPr>
              <a:t>https://</a:t>
            </a:r>
            <a:r>
              <a:rPr lang="es-ES_tradnl" sz="1600" dirty="0" err="1">
                <a:latin typeface="Trebuchet MS" panose="020B0703020202090204" pitchFamily="34" charset="0"/>
              </a:rPr>
              <a:t>ec.europa.eu</a:t>
            </a:r>
            <a:r>
              <a:rPr lang="es-ES_tradnl" sz="1600" dirty="0">
                <a:latin typeface="Trebuchet MS" panose="020B0703020202090204" pitchFamily="34" charset="0"/>
              </a:rPr>
              <a:t>/</a:t>
            </a:r>
            <a:r>
              <a:rPr lang="es-ES_tradnl" sz="1600" dirty="0" err="1">
                <a:latin typeface="Trebuchet MS" panose="020B0703020202090204" pitchFamily="34" charset="0"/>
              </a:rPr>
              <a:t>programmes</a:t>
            </a:r>
            <a:r>
              <a:rPr lang="es-ES_tradnl" sz="1600" dirty="0">
                <a:latin typeface="Trebuchet MS" panose="020B0703020202090204" pitchFamily="34" charset="0"/>
              </a:rPr>
              <a:t>/horizon2020/en/h2020-section/</a:t>
            </a:r>
            <a:r>
              <a:rPr lang="es-ES_tradnl" sz="1600" dirty="0" err="1">
                <a:latin typeface="Trebuchet MS" panose="020B0703020202090204" pitchFamily="34" charset="0"/>
              </a:rPr>
              <a:t>responsible-research-innovation</a:t>
            </a:r>
            <a:r>
              <a:rPr lang="es-ES_tradnl" sz="1600" dirty="0">
                <a:latin typeface="Trebuchet MS" panose="020B0703020202090204" pitchFamily="34" charset="0"/>
              </a:rPr>
              <a:t>)</a:t>
            </a:r>
          </a:p>
          <a:p>
            <a:pPr marL="0" indent="0">
              <a:buNone/>
            </a:pPr>
            <a:endParaRPr lang="en-US" sz="1600" dirty="0">
              <a:latin typeface="Trebuchet MS" panose="020B0703020202090204" pitchFamily="34" charset="0"/>
              <a:cs typeface="Calibri" panose="020F0502020204030204" pitchFamily="34" charset="0"/>
            </a:endParaRPr>
          </a:p>
          <a:p>
            <a:pPr marL="0" indent="0">
              <a:buNone/>
            </a:pPr>
            <a:r>
              <a:rPr lang="en-US" sz="1600" dirty="0">
                <a:latin typeface="Trebuchet MS" panose="020B0703020202090204" pitchFamily="34" charset="0"/>
                <a:cs typeface="Calibri" panose="020F0502020204030204" pitchFamily="34" charset="0"/>
              </a:rPr>
              <a:t>societal actors (researchers, citizens, policy makers, business, third sector </a:t>
            </a:r>
            <a:r>
              <a:rPr lang="en-US" sz="1600" dirty="0" err="1">
                <a:latin typeface="Trebuchet MS" panose="020B0703020202090204" pitchFamily="34" charset="0"/>
                <a:cs typeface="Calibri" panose="020F0502020204030204" pitchFamily="34" charset="0"/>
              </a:rPr>
              <a:t>organisations</a:t>
            </a:r>
            <a:r>
              <a:rPr lang="en-US" sz="1600" dirty="0">
                <a:latin typeface="Trebuchet MS" panose="020B0703020202090204" pitchFamily="34" charset="0"/>
                <a:cs typeface="Calibri" panose="020F0502020204030204" pitchFamily="34" charset="0"/>
              </a:rPr>
              <a:t>, etc.) work together during the whole research and innovation process in order to better align both the process and its outcomes with the values, needs and expectations of society.</a:t>
            </a:r>
            <a:endParaRPr lang="es-ES_tradnl" sz="1600" dirty="0">
              <a:latin typeface="Trebuchet MS" panose="020B0703020202090204" pitchFamily="34" charset="0"/>
              <a:cs typeface="Calibri" panose="020F0502020204030204" pitchFamily="34" charset="0"/>
            </a:endParaRPr>
          </a:p>
          <a:p>
            <a:pPr marL="0" indent="0">
              <a:buNone/>
            </a:pPr>
            <a:endParaRPr lang="en-US" sz="1800" dirty="0">
              <a:latin typeface="Trebuchet MS" panose="020B070302020209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39F8218-CFC8-0B4B-AF17-AC1559D4D3AB}"/>
              </a:ext>
            </a:extLst>
          </p:cNvPr>
          <p:cNvPicPr>
            <a:picLocks noChangeAspect="1"/>
          </p:cNvPicPr>
          <p:nvPr/>
        </p:nvPicPr>
        <p:blipFill>
          <a:blip r:embed="rId3"/>
          <a:stretch>
            <a:fillRect/>
          </a:stretch>
        </p:blipFill>
        <p:spPr>
          <a:xfrm>
            <a:off x="8111961" y="814966"/>
            <a:ext cx="3809504" cy="2615859"/>
          </a:xfrm>
          <a:prstGeom prst="rect">
            <a:avLst/>
          </a:prstGeom>
        </p:spPr>
      </p:pic>
      <p:sp>
        <p:nvSpPr>
          <p:cNvPr id="7" name="TextBox 6">
            <a:extLst>
              <a:ext uri="{FF2B5EF4-FFF2-40B4-BE49-F238E27FC236}">
                <a16:creationId xmlns:a16="http://schemas.microsoft.com/office/drawing/2014/main" id="{FDA26EBC-2202-C34D-9349-82DF2C1F2B77}"/>
              </a:ext>
            </a:extLst>
          </p:cNvPr>
          <p:cNvSpPr txBox="1"/>
          <p:nvPr/>
        </p:nvSpPr>
        <p:spPr>
          <a:xfrm>
            <a:off x="1372217" y="6451207"/>
            <a:ext cx="184707" cy="369284"/>
          </a:xfrm>
          <a:prstGeom prst="rect">
            <a:avLst/>
          </a:prstGeom>
          <a:noFill/>
        </p:spPr>
        <p:txBody>
          <a:bodyPr wrap="none" rtlCol="0">
            <a:spAutoFit/>
          </a:bodyPr>
          <a:lstStyle/>
          <a:p>
            <a:endParaRPr lang="es-ES_tradnl" dirty="0"/>
          </a:p>
        </p:txBody>
      </p:sp>
    </p:spTree>
    <p:extLst>
      <p:ext uri="{BB962C8B-B14F-4D97-AF65-F5344CB8AC3E}">
        <p14:creationId xmlns:p14="http://schemas.microsoft.com/office/powerpoint/2010/main" val="3531048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D655D-54E8-3548-A2FB-3392F71E5464}"/>
              </a:ext>
            </a:extLst>
          </p:cNvPr>
          <p:cNvSpPr>
            <a:spLocks noGrp="1"/>
          </p:cNvSpPr>
          <p:nvPr>
            <p:ph type="title"/>
          </p:nvPr>
        </p:nvSpPr>
        <p:spPr/>
        <p:txBody>
          <a:bodyPr>
            <a:normAutofit/>
          </a:bodyPr>
          <a:lstStyle/>
          <a:p>
            <a:r>
              <a:rPr lang="en-US" dirty="0">
                <a:latin typeface="Trebuchet MS" panose="020B0703020202090204" pitchFamily="34" charset="0"/>
              </a:rPr>
              <a:t>Understandings of RRI</a:t>
            </a:r>
          </a:p>
        </p:txBody>
      </p:sp>
      <p:sp>
        <p:nvSpPr>
          <p:cNvPr id="4" name="Date Placeholder 3">
            <a:extLst>
              <a:ext uri="{FF2B5EF4-FFF2-40B4-BE49-F238E27FC236}">
                <a16:creationId xmlns:a16="http://schemas.microsoft.com/office/drawing/2014/main" id="{DFDE6E55-098B-F14B-8717-8449275DF974}"/>
              </a:ext>
            </a:extLst>
          </p:cNvPr>
          <p:cNvSpPr>
            <a:spLocks noGrp="1"/>
          </p:cNvSpPr>
          <p:nvPr>
            <p:ph type="dt" sz="half" idx="10"/>
          </p:nvPr>
        </p:nvSpPr>
        <p:spPr>
          <a:xfrm>
            <a:off x="838091" y="6355970"/>
            <a:ext cx="2742843" cy="365077"/>
          </a:xfrm>
          <a:prstGeom prst="rect">
            <a:avLst/>
          </a:prstGeom>
        </p:spPr>
        <p:txBody>
          <a:bodyPr vert="horz" lIns="91428" tIns="45714" rIns="91428" bIns="45714" rtlCol="0" anchor="ctr"/>
          <a:lstStyle>
            <a:defPPr>
              <a:defRPr lang="en-SE"/>
            </a:defPPr>
            <a:lvl1pPr marL="0" algn="l"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2CE57564-11C9-FD41-98FE-86EF85DA83F9}" type="datetimeFigureOut">
              <a:rPr lang="en-SE" smtClean="0"/>
              <a:pPr/>
              <a:t>2021-10-24</a:t>
            </a:fld>
            <a:endParaRPr lang="en-GB"/>
          </a:p>
        </p:txBody>
      </p:sp>
      <p:sp>
        <p:nvSpPr>
          <p:cNvPr id="5" name="Footer Placeholder 4">
            <a:extLst>
              <a:ext uri="{FF2B5EF4-FFF2-40B4-BE49-F238E27FC236}">
                <a16:creationId xmlns:a16="http://schemas.microsoft.com/office/drawing/2014/main" id="{CE031623-972E-5444-9539-474A630BB77E}"/>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SE"/>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5B8CF2F6-9E2E-D54E-86A6-B76184CB18A1}"/>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SE"/>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0280A4FC-9B98-BF4B-81C2-22A01B5EBE04}" type="slidenum">
              <a:rPr lang="en-SE" smtClean="0"/>
              <a:pPr/>
              <a:t>5</a:t>
            </a:fld>
            <a:endParaRPr lang="en-GB"/>
          </a:p>
        </p:txBody>
      </p:sp>
      <p:sp>
        <p:nvSpPr>
          <p:cNvPr id="8" name="TextBox 7">
            <a:extLst>
              <a:ext uri="{FF2B5EF4-FFF2-40B4-BE49-F238E27FC236}">
                <a16:creationId xmlns:a16="http://schemas.microsoft.com/office/drawing/2014/main" id="{3A3D329D-639C-1947-A4CF-B024B2BF9A03}"/>
              </a:ext>
            </a:extLst>
          </p:cNvPr>
          <p:cNvSpPr txBox="1"/>
          <p:nvPr/>
        </p:nvSpPr>
        <p:spPr>
          <a:xfrm>
            <a:off x="264112" y="1690916"/>
            <a:ext cx="11663776" cy="2554212"/>
          </a:xfrm>
          <a:prstGeom prst="rect">
            <a:avLst/>
          </a:prstGeom>
          <a:noFill/>
        </p:spPr>
        <p:txBody>
          <a:bodyPr wrap="square" rtlCol="0">
            <a:spAutoFit/>
          </a:bodyPr>
          <a:lstStyle/>
          <a:p>
            <a:r>
              <a:rPr lang="en-US" sz="2000" dirty="0">
                <a:latin typeface="Rockwell" panose="02060603020205020403" pitchFamily="18" charset="77"/>
              </a:rPr>
              <a:t>a transparent, interactive process by which societal actors and innovators become mutually responsive to each other with a view on the (ethical) acceptability, sustainability and societal desirability of the innovation process, and its marketable products (in order to allow a proper embedding of scientific and technological advances in our society)” Von </a:t>
            </a:r>
            <a:r>
              <a:rPr lang="en-US" sz="2000" dirty="0" err="1">
                <a:latin typeface="Rockwell" panose="02060603020205020403" pitchFamily="18" charset="77"/>
              </a:rPr>
              <a:t>Schomberg</a:t>
            </a:r>
            <a:r>
              <a:rPr lang="en-US" sz="2000" dirty="0">
                <a:latin typeface="Rockwell" panose="02060603020205020403" pitchFamily="18" charset="77"/>
              </a:rPr>
              <a:t>, 2011)</a:t>
            </a:r>
          </a:p>
          <a:p>
            <a:endParaRPr lang="en-US" sz="2000" dirty="0">
              <a:latin typeface="Rockwell" panose="02060603020205020403" pitchFamily="18" charset="77"/>
            </a:endParaRPr>
          </a:p>
          <a:p>
            <a:r>
              <a:rPr lang="en-US" sz="2000" dirty="0">
                <a:latin typeface="Rockwell" panose="02060603020205020403" pitchFamily="18" charset="77"/>
              </a:rPr>
              <a:t>“on-going process of aligning research and innovation to the values, needs and expectations of society” (Rome Declaration 2014)</a:t>
            </a:r>
          </a:p>
          <a:p>
            <a:endParaRPr lang="es-ES_tradnl" sz="2000" dirty="0">
              <a:latin typeface="Rockwell" panose="02060603020205020403" pitchFamily="18" charset="77"/>
            </a:endParaRPr>
          </a:p>
        </p:txBody>
      </p:sp>
      <p:pic>
        <p:nvPicPr>
          <p:cNvPr id="10" name="Picture 9">
            <a:extLst>
              <a:ext uri="{FF2B5EF4-FFF2-40B4-BE49-F238E27FC236}">
                <a16:creationId xmlns:a16="http://schemas.microsoft.com/office/drawing/2014/main" id="{AB4F1AB4-FC6A-E745-88EB-F48EF8C8A6F2}"/>
              </a:ext>
            </a:extLst>
          </p:cNvPr>
          <p:cNvPicPr>
            <a:picLocks noChangeAspect="1"/>
          </p:cNvPicPr>
          <p:nvPr/>
        </p:nvPicPr>
        <p:blipFill>
          <a:blip r:embed="rId3"/>
          <a:stretch>
            <a:fillRect/>
          </a:stretch>
        </p:blipFill>
        <p:spPr>
          <a:xfrm>
            <a:off x="315706" y="1890453"/>
            <a:ext cx="11876294" cy="5041244"/>
          </a:xfrm>
          <a:prstGeom prst="rect">
            <a:avLst/>
          </a:prstGeom>
        </p:spPr>
      </p:pic>
      <p:pic>
        <p:nvPicPr>
          <p:cNvPr id="11" name="Picture 10">
            <a:extLst>
              <a:ext uri="{FF2B5EF4-FFF2-40B4-BE49-F238E27FC236}">
                <a16:creationId xmlns:a16="http://schemas.microsoft.com/office/drawing/2014/main" id="{355EF0CF-26BC-0342-9B9F-BF907AC8EBD6}"/>
              </a:ext>
            </a:extLst>
          </p:cNvPr>
          <p:cNvPicPr>
            <a:picLocks noChangeAspect="1"/>
          </p:cNvPicPr>
          <p:nvPr/>
        </p:nvPicPr>
        <p:blipFill>
          <a:blip r:embed="rId4"/>
          <a:stretch>
            <a:fillRect/>
          </a:stretch>
        </p:blipFill>
        <p:spPr>
          <a:xfrm>
            <a:off x="315707" y="740819"/>
            <a:ext cx="11584065" cy="1130153"/>
          </a:xfrm>
          <a:prstGeom prst="rect">
            <a:avLst/>
          </a:prstGeom>
        </p:spPr>
      </p:pic>
      <p:sp>
        <p:nvSpPr>
          <p:cNvPr id="9" name="Content Placeholder 8">
            <a:extLst>
              <a:ext uri="{FF2B5EF4-FFF2-40B4-BE49-F238E27FC236}">
                <a16:creationId xmlns:a16="http://schemas.microsoft.com/office/drawing/2014/main" id="{7FF8551F-C042-B54A-956A-A69E1BE61C7F}"/>
              </a:ext>
            </a:extLst>
          </p:cNvPr>
          <p:cNvSpPr>
            <a:spLocks noGrp="1"/>
          </p:cNvSpPr>
          <p:nvPr>
            <p:ph idx="1"/>
          </p:nvPr>
        </p:nvSpPr>
        <p:spPr>
          <a:xfrm>
            <a:off x="1992079" y="4481375"/>
            <a:ext cx="10750219" cy="4114264"/>
          </a:xfrm>
        </p:spPr>
        <p:txBody>
          <a:bodyPr/>
          <a:lstStyle/>
          <a:p>
            <a:endParaRPr lang="en-SE" dirty="0"/>
          </a:p>
          <a:p>
            <a:endParaRPr lang="en-SE" dirty="0"/>
          </a:p>
        </p:txBody>
      </p:sp>
    </p:spTree>
    <p:extLst>
      <p:ext uri="{BB962C8B-B14F-4D97-AF65-F5344CB8AC3E}">
        <p14:creationId xmlns:p14="http://schemas.microsoft.com/office/powerpoint/2010/main" val="3850088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2B537-1D23-7246-A300-258540BBFA31}"/>
              </a:ext>
            </a:extLst>
          </p:cNvPr>
          <p:cNvSpPr>
            <a:spLocks noGrp="1"/>
          </p:cNvSpPr>
          <p:nvPr>
            <p:ph type="title"/>
          </p:nvPr>
        </p:nvSpPr>
        <p:spPr/>
        <p:txBody>
          <a:bodyPr>
            <a:normAutofit/>
          </a:bodyPr>
          <a:lstStyle/>
          <a:p>
            <a:r>
              <a:rPr lang="es-ES_tradnl" dirty="0">
                <a:latin typeface="Trebuchet MS" panose="020B0703020202090204" pitchFamily="34" charset="0"/>
              </a:rPr>
              <a:t>RRI: </a:t>
            </a:r>
            <a:r>
              <a:rPr lang="es-ES_tradnl" dirty="0" err="1">
                <a:latin typeface="Trebuchet MS" panose="020B0703020202090204" pitchFamily="34" charset="0"/>
              </a:rPr>
              <a:t>characteristics</a:t>
            </a:r>
            <a:endParaRPr lang="es-ES_tradnl" dirty="0">
              <a:latin typeface="Trebuchet MS" panose="020B0703020202090204" pitchFamily="34" charset="0"/>
            </a:endParaRPr>
          </a:p>
        </p:txBody>
      </p:sp>
      <p:sp>
        <p:nvSpPr>
          <p:cNvPr id="3" name="Content Placeholder 2">
            <a:extLst>
              <a:ext uri="{FF2B5EF4-FFF2-40B4-BE49-F238E27FC236}">
                <a16:creationId xmlns:a16="http://schemas.microsoft.com/office/drawing/2014/main" id="{7A4BA423-B4ED-0445-A84B-5C188381CFB2}"/>
              </a:ext>
            </a:extLst>
          </p:cNvPr>
          <p:cNvSpPr>
            <a:spLocks noGrp="1"/>
          </p:cNvSpPr>
          <p:nvPr>
            <p:ph idx="1"/>
          </p:nvPr>
        </p:nvSpPr>
        <p:spPr>
          <a:xfrm>
            <a:off x="192113" y="1845030"/>
            <a:ext cx="11758200" cy="4114264"/>
          </a:xfrm>
        </p:spPr>
        <p:txBody>
          <a:bodyPr>
            <a:normAutofit lnSpcReduction="10000"/>
          </a:bodyPr>
          <a:lstStyle/>
          <a:p>
            <a:pPr marL="0" indent="0">
              <a:buNone/>
            </a:pPr>
            <a:r>
              <a:rPr lang="es-ES_tradnl" sz="1800" dirty="0" err="1">
                <a:latin typeface="Trebuchet MS" panose="020B0703020202090204" pitchFamily="34" charset="0"/>
                <a:cs typeface="Calibri" panose="020F0502020204030204" pitchFamily="34" charset="0"/>
              </a:rPr>
              <a:t>Interactive</a:t>
            </a:r>
            <a:r>
              <a:rPr lang="es-ES_tradnl" sz="1800" dirty="0">
                <a:latin typeface="Trebuchet MS" panose="020B0703020202090204" pitchFamily="34" charset="0"/>
                <a:cs typeface="Calibri" panose="020F0502020204030204" pitchFamily="34" charset="0"/>
              </a:rPr>
              <a:t> </a:t>
            </a:r>
            <a:r>
              <a:rPr lang="es-ES_tradnl" sz="1800" dirty="0" err="1">
                <a:latin typeface="Trebuchet MS" panose="020B0703020202090204" pitchFamily="34" charset="0"/>
                <a:cs typeface="Calibri" panose="020F0502020204030204" pitchFamily="34" charset="0"/>
              </a:rPr>
              <a:t>process</a:t>
            </a:r>
            <a:endParaRPr lang="es-ES_tradnl" sz="1800" dirty="0">
              <a:latin typeface="Trebuchet MS" panose="020B0703020202090204" pitchFamily="34" charset="0"/>
              <a:cs typeface="Calibri" panose="020F0502020204030204" pitchFamily="34" charset="0"/>
            </a:endParaRPr>
          </a:p>
          <a:p>
            <a:pPr marL="0" indent="0">
              <a:buNone/>
            </a:pPr>
            <a:endParaRPr lang="es-ES_tradnl" sz="1800" dirty="0">
              <a:solidFill>
                <a:srgbClr val="FF0000"/>
              </a:solidFill>
              <a:latin typeface="Trebuchet MS" panose="020B0703020202090204" pitchFamily="34" charset="0"/>
              <a:cs typeface="Calibri" panose="020F0502020204030204" pitchFamily="34" charset="0"/>
            </a:endParaRPr>
          </a:p>
          <a:p>
            <a:pPr marL="0" indent="0">
              <a:buNone/>
            </a:pPr>
            <a:r>
              <a:rPr lang="en-US" sz="1800" dirty="0">
                <a:solidFill>
                  <a:srgbClr val="FF0000"/>
                </a:solidFill>
                <a:latin typeface="Trebuchet MS" panose="020B0703020202090204" pitchFamily="34" charset="0"/>
                <a:cs typeface="Calibri" panose="020F0502020204030204" pitchFamily="34" charset="0"/>
              </a:rPr>
              <a:t>Mutual responsiveness </a:t>
            </a:r>
            <a:r>
              <a:rPr lang="en-US" sz="1800" dirty="0">
                <a:latin typeface="Trebuchet MS" panose="020B0703020202090204" pitchFamily="34" charset="0"/>
                <a:cs typeface="Calibri" panose="020F0502020204030204" pitchFamily="34" charset="0"/>
              </a:rPr>
              <a:t>and </a:t>
            </a:r>
            <a:r>
              <a:rPr lang="en-US" sz="1800" dirty="0">
                <a:solidFill>
                  <a:srgbClr val="FF0000"/>
                </a:solidFill>
                <a:latin typeface="Trebuchet MS" panose="020B0703020202090204" pitchFamily="34" charset="0"/>
                <a:cs typeface="Calibri" panose="020F0502020204030204" pitchFamily="34" charset="0"/>
              </a:rPr>
              <a:t>joint reflection</a:t>
            </a:r>
            <a:r>
              <a:rPr lang="en-US" sz="1800" dirty="0">
                <a:latin typeface="Trebuchet MS" panose="020B0703020202090204" pitchFamily="34" charset="0"/>
                <a:cs typeface="Calibri" panose="020F0502020204030204" pitchFamily="34" charset="0"/>
              </a:rPr>
              <a:t> on the </a:t>
            </a:r>
            <a:r>
              <a:rPr lang="en-US" sz="1800" dirty="0">
                <a:solidFill>
                  <a:srgbClr val="FF0000"/>
                </a:solidFill>
                <a:latin typeface="Trebuchet MS" panose="020B0703020202090204" pitchFamily="34" charset="0"/>
                <a:cs typeface="Calibri" panose="020F0502020204030204" pitchFamily="34" charset="0"/>
              </a:rPr>
              <a:t>purpose</a:t>
            </a:r>
            <a:r>
              <a:rPr lang="en-US" sz="1800" dirty="0">
                <a:latin typeface="Trebuchet MS" panose="020B0703020202090204" pitchFamily="34" charset="0"/>
                <a:cs typeface="Calibri" panose="020F0502020204030204" pitchFamily="34" charset="0"/>
              </a:rPr>
              <a:t> of science and its outcomes</a:t>
            </a:r>
          </a:p>
          <a:p>
            <a:pPr marL="0" indent="0">
              <a:buNone/>
            </a:pPr>
            <a:endParaRPr lang="en-US" altLang="en-US" sz="1800" dirty="0">
              <a:solidFill>
                <a:srgbClr val="FF0000"/>
              </a:solidFill>
              <a:latin typeface="Trebuchet MS" panose="020B0703020202090204" pitchFamily="34" charset="0"/>
              <a:cs typeface="Calibri" panose="020F0502020204030204" pitchFamily="34" charset="0"/>
            </a:endParaRPr>
          </a:p>
          <a:p>
            <a:pPr marL="0" indent="0">
              <a:buNone/>
            </a:pPr>
            <a:r>
              <a:rPr lang="en-US" altLang="en-US" sz="1800" dirty="0">
                <a:solidFill>
                  <a:srgbClr val="FF0000"/>
                </a:solidFill>
                <a:latin typeface="Trebuchet MS" panose="020B0703020202090204" pitchFamily="34" charset="0"/>
                <a:cs typeface="Calibri" panose="020F0502020204030204" pitchFamily="34" charset="0"/>
              </a:rPr>
              <a:t>Discourse beyond </a:t>
            </a:r>
            <a:r>
              <a:rPr lang="en-US" altLang="en-US" sz="1800" dirty="0">
                <a:latin typeface="Trebuchet MS" panose="020B0703020202090204" pitchFamily="34" charset="0"/>
                <a:cs typeface="Calibri" panose="020F0502020204030204" pitchFamily="34" charset="0"/>
              </a:rPr>
              <a:t>a narrow construction of ethics simply as “applied ethics” or safety assessment</a:t>
            </a:r>
          </a:p>
          <a:p>
            <a:pPr marL="0" indent="0">
              <a:buNone/>
            </a:pPr>
            <a:endParaRPr lang="en-US" altLang="en-US" sz="1800" dirty="0">
              <a:latin typeface="Trebuchet MS" panose="020B0703020202090204" pitchFamily="34" charset="0"/>
              <a:cs typeface="Calibri" panose="020F0502020204030204" pitchFamily="34" charset="0"/>
            </a:endParaRPr>
          </a:p>
          <a:p>
            <a:pPr marL="0" indent="0">
              <a:buNone/>
            </a:pPr>
            <a:r>
              <a:rPr lang="en-US" altLang="en-US" sz="1800" dirty="0">
                <a:latin typeface="Trebuchet MS" panose="020B0703020202090204" pitchFamily="34" charset="0"/>
                <a:cs typeface="Calibri" panose="020F0502020204030204" pitchFamily="34" charset="0"/>
              </a:rPr>
              <a:t>Legal, ethical and social issues should feed into the </a:t>
            </a:r>
            <a:r>
              <a:rPr lang="en-US" altLang="en-US" sz="1800" dirty="0">
                <a:solidFill>
                  <a:srgbClr val="FF0000"/>
                </a:solidFill>
                <a:latin typeface="Trebuchet MS" panose="020B0703020202090204" pitchFamily="34" charset="0"/>
                <a:cs typeface="Calibri" panose="020F0502020204030204" pitchFamily="34" charset="0"/>
              </a:rPr>
              <a:t>scientific research agenda</a:t>
            </a:r>
          </a:p>
          <a:p>
            <a:pPr marL="0" indent="0">
              <a:buNone/>
            </a:pPr>
            <a:endParaRPr lang="en-US" sz="1800" dirty="0">
              <a:solidFill>
                <a:srgbClr val="FF0000"/>
              </a:solidFill>
              <a:latin typeface="Trebuchet MS" panose="020B0703020202090204" pitchFamily="34" charset="0"/>
              <a:cs typeface="Calibri" panose="020F0502020204030204" pitchFamily="34" charset="0"/>
            </a:endParaRPr>
          </a:p>
          <a:p>
            <a:pPr marL="0" indent="0">
              <a:buNone/>
            </a:pPr>
            <a:r>
              <a:rPr lang="en-GB" sz="1800" dirty="0">
                <a:latin typeface="Trebuchet MS" panose="020B0703020202090204" pitchFamily="34" charset="0"/>
                <a:cs typeface="Calibri" panose="020F0502020204030204" pitchFamily="34" charset="0"/>
              </a:rPr>
              <a:t>Development of reflection mechanisms for open discussion</a:t>
            </a:r>
          </a:p>
          <a:p>
            <a:pPr marL="0" indent="0">
              <a:buNone/>
            </a:pPr>
            <a:endParaRPr lang="en-GB" sz="1800" dirty="0">
              <a:latin typeface="Trebuchet MS" panose="020B0703020202090204" pitchFamily="34" charset="0"/>
              <a:cs typeface="Calibri" panose="020F0502020204030204" pitchFamily="34" charset="0"/>
            </a:endParaRPr>
          </a:p>
          <a:p>
            <a:pPr marL="0" indent="0">
              <a:buNone/>
            </a:pPr>
            <a:r>
              <a:rPr lang="en-GB" sz="1800" dirty="0">
                <a:latin typeface="Trebuchet MS" panose="020B0703020202090204" pitchFamily="34" charset="0"/>
                <a:cs typeface="Calibri" panose="020F0502020204030204" pitchFamily="34" charset="0"/>
              </a:rPr>
              <a:t>Reconceptualization of the notion of </a:t>
            </a:r>
            <a:r>
              <a:rPr lang="en-GB" sz="1800" dirty="0">
                <a:solidFill>
                  <a:srgbClr val="FF0000"/>
                </a:solidFill>
                <a:latin typeface="Trebuchet MS" panose="020B0703020202090204" pitchFamily="34" charset="0"/>
                <a:cs typeface="Calibri" panose="020F0502020204030204" pitchFamily="34" charset="0"/>
              </a:rPr>
              <a:t>responsibility</a:t>
            </a:r>
          </a:p>
          <a:p>
            <a:pPr marL="457154" lvl="1" indent="0">
              <a:buNone/>
            </a:pPr>
            <a:r>
              <a:rPr lang="en-GB" sz="1800" dirty="0">
                <a:latin typeface="Trebuchet MS" panose="020B0703020202090204" pitchFamily="34" charset="0"/>
                <a:cs typeface="Calibri" panose="020F0502020204030204" pitchFamily="34" charset="0"/>
              </a:rPr>
              <a:t>(Von </a:t>
            </a:r>
            <a:r>
              <a:rPr lang="en-GB" sz="1800" dirty="0" err="1">
                <a:latin typeface="Trebuchet MS" panose="020B0703020202090204" pitchFamily="34" charset="0"/>
                <a:cs typeface="Calibri" panose="020F0502020204030204" pitchFamily="34" charset="0"/>
              </a:rPr>
              <a:t>Schomberg</a:t>
            </a:r>
            <a:r>
              <a:rPr lang="en-GB" sz="1800" dirty="0">
                <a:latin typeface="Trebuchet MS" panose="020B0703020202090204" pitchFamily="34" charset="0"/>
                <a:cs typeface="Calibri" panose="020F0502020204030204" pitchFamily="34" charset="0"/>
              </a:rPr>
              <a:t> 2013) (Owen 2012, </a:t>
            </a:r>
            <a:r>
              <a:rPr lang="en-GB" sz="1800" dirty="0" err="1">
                <a:latin typeface="Trebuchet MS" panose="020B0703020202090204" pitchFamily="34" charset="0"/>
                <a:cs typeface="Calibri" panose="020F0502020204030204" pitchFamily="34" charset="0"/>
              </a:rPr>
              <a:t>Stilgoe</a:t>
            </a:r>
            <a:r>
              <a:rPr lang="en-GB" sz="1800" dirty="0">
                <a:latin typeface="Trebuchet MS" panose="020B0703020202090204" pitchFamily="34" charset="0"/>
                <a:cs typeface="Calibri" panose="020F0502020204030204" pitchFamily="34" charset="0"/>
              </a:rPr>
              <a:t> 2013, Owen 2013). </a:t>
            </a:r>
          </a:p>
          <a:p>
            <a:pPr marL="742876" lvl="1" indent="-285721"/>
            <a:endParaRPr lang="en-GB" dirty="0">
              <a:latin typeface="Calibri" panose="020F0502020204030204" pitchFamily="34" charset="0"/>
              <a:cs typeface="Calibri" panose="020F0502020204030204" pitchFamily="34" charset="0"/>
            </a:endParaRPr>
          </a:p>
          <a:p>
            <a:pPr marL="742876" lvl="1" indent="-285721"/>
            <a:endParaRPr lang="en-US" altLang="en-US" dirty="0">
              <a:solidFill>
                <a:srgbClr val="FF0000"/>
              </a:solidFill>
              <a:latin typeface="Rockwell" panose="02060603020205020403" pitchFamily="18" charset="77"/>
            </a:endParaRPr>
          </a:p>
          <a:p>
            <a:endParaRPr lang="es-ES_tradnl" dirty="0"/>
          </a:p>
        </p:txBody>
      </p:sp>
      <p:sp>
        <p:nvSpPr>
          <p:cNvPr id="4" name="Slide Number Placeholder 3">
            <a:extLst>
              <a:ext uri="{FF2B5EF4-FFF2-40B4-BE49-F238E27FC236}">
                <a16:creationId xmlns:a16="http://schemas.microsoft.com/office/drawing/2014/main" id="{B19192FE-43D2-A549-BE72-85D7161B1997}"/>
              </a:ext>
            </a:extLst>
          </p:cNvPr>
          <p:cNvSpPr>
            <a:spLocks noGrp="1"/>
          </p:cNvSpPr>
          <p:nvPr>
            <p:ph type="sldNum" sz="quarter" idx="4"/>
          </p:nvPr>
        </p:nvSpPr>
        <p:spPr>
          <a:xfrm>
            <a:off x="9649363" y="6475084"/>
            <a:ext cx="466324" cy="326329"/>
          </a:xfrm>
          <a:prstGeom prst="rect">
            <a:avLst/>
          </a:prstGeom>
        </p:spPr>
        <p:txBody>
          <a:bodyPr vert="horz" lIns="91428" tIns="45714" rIns="91428" bIns="45714" rtlCol="0" anchor="ctr"/>
          <a:lstStyle>
            <a:defPPr>
              <a:defRPr lang="en-US"/>
            </a:defPPr>
            <a:lvl1pPr marL="0" algn="l" defTabSz="457154" rtl="0" eaLnBrk="1" latinLnBrk="0" hangingPunct="1">
              <a:defRPr sz="1000" kern="1200">
                <a:solidFill>
                  <a:schemeClr val="bg1">
                    <a:lumMod val="50000"/>
                  </a:schemeClr>
                </a:solidFill>
                <a:latin typeface="+mn-lt"/>
                <a:ea typeface="+mn-ea"/>
                <a:cs typeface="+mn-cs"/>
              </a:defRPr>
            </a:lvl1pPr>
            <a:lvl2pPr marL="457154" algn="l" defTabSz="457154" rtl="0" eaLnBrk="1" latinLnBrk="0" hangingPunct="1">
              <a:defRPr sz="1800" kern="1200">
                <a:solidFill>
                  <a:schemeClr val="tx1"/>
                </a:solidFill>
                <a:latin typeface="+mn-lt"/>
                <a:ea typeface="+mn-ea"/>
                <a:cs typeface="+mn-cs"/>
              </a:defRPr>
            </a:lvl2pPr>
            <a:lvl3pPr marL="914309" algn="l" defTabSz="457154" rtl="0" eaLnBrk="1" latinLnBrk="0" hangingPunct="1">
              <a:defRPr sz="1800" kern="1200">
                <a:solidFill>
                  <a:schemeClr val="tx1"/>
                </a:solidFill>
                <a:latin typeface="+mn-lt"/>
                <a:ea typeface="+mn-ea"/>
                <a:cs typeface="+mn-cs"/>
              </a:defRPr>
            </a:lvl3pPr>
            <a:lvl4pPr marL="1371463" algn="l" defTabSz="457154" rtl="0" eaLnBrk="1" latinLnBrk="0" hangingPunct="1">
              <a:defRPr sz="1800" kern="1200">
                <a:solidFill>
                  <a:schemeClr val="tx1"/>
                </a:solidFill>
                <a:latin typeface="+mn-lt"/>
                <a:ea typeface="+mn-ea"/>
                <a:cs typeface="+mn-cs"/>
              </a:defRPr>
            </a:lvl4pPr>
            <a:lvl5pPr marL="1828617" algn="l" defTabSz="457154" rtl="0" eaLnBrk="1" latinLnBrk="0" hangingPunct="1">
              <a:defRPr sz="1800" kern="1200">
                <a:solidFill>
                  <a:schemeClr val="tx1"/>
                </a:solidFill>
                <a:latin typeface="+mn-lt"/>
                <a:ea typeface="+mn-ea"/>
                <a:cs typeface="+mn-cs"/>
              </a:defRPr>
            </a:lvl5pPr>
            <a:lvl6pPr marL="2285771" algn="l" defTabSz="457154" rtl="0" eaLnBrk="1" latinLnBrk="0" hangingPunct="1">
              <a:defRPr sz="1800" kern="1200">
                <a:solidFill>
                  <a:schemeClr val="tx1"/>
                </a:solidFill>
                <a:latin typeface="+mn-lt"/>
                <a:ea typeface="+mn-ea"/>
                <a:cs typeface="+mn-cs"/>
              </a:defRPr>
            </a:lvl6pPr>
            <a:lvl7pPr marL="2742926" algn="l" defTabSz="457154" rtl="0" eaLnBrk="1" latinLnBrk="0" hangingPunct="1">
              <a:defRPr sz="1800" kern="1200">
                <a:solidFill>
                  <a:schemeClr val="tx1"/>
                </a:solidFill>
                <a:latin typeface="+mn-lt"/>
                <a:ea typeface="+mn-ea"/>
                <a:cs typeface="+mn-cs"/>
              </a:defRPr>
            </a:lvl7pPr>
            <a:lvl8pPr marL="3200080" algn="l" defTabSz="457154" rtl="0" eaLnBrk="1" latinLnBrk="0" hangingPunct="1">
              <a:defRPr sz="1800" kern="1200">
                <a:solidFill>
                  <a:schemeClr val="tx1"/>
                </a:solidFill>
                <a:latin typeface="+mn-lt"/>
                <a:ea typeface="+mn-ea"/>
                <a:cs typeface="+mn-cs"/>
              </a:defRPr>
            </a:lvl8pPr>
            <a:lvl9pPr marL="3657234" algn="l" defTabSz="457154" rtl="0" eaLnBrk="1" latinLnBrk="0" hangingPunct="1">
              <a:defRPr sz="1800" kern="1200">
                <a:solidFill>
                  <a:schemeClr val="tx1"/>
                </a:solidFill>
                <a:latin typeface="+mn-lt"/>
                <a:ea typeface="+mn-ea"/>
                <a:cs typeface="+mn-cs"/>
              </a:defRPr>
            </a:lvl9pPr>
          </a:lstStyle>
          <a:p>
            <a:fld id="{5373A736-8DFA-7A45-A29E-2DADACEF8797}" type="slidenum">
              <a:rPr lang="en-GB" smtClean="0"/>
              <a:pPr/>
              <a:t>6</a:t>
            </a:fld>
            <a:endParaRPr lang="en-GB" dirty="0"/>
          </a:p>
        </p:txBody>
      </p:sp>
    </p:spTree>
    <p:extLst>
      <p:ext uri="{BB962C8B-B14F-4D97-AF65-F5344CB8AC3E}">
        <p14:creationId xmlns:p14="http://schemas.microsoft.com/office/powerpoint/2010/main" val="1430215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03CB8-3B4D-9142-B64B-710C7BCD20B1}"/>
              </a:ext>
            </a:extLst>
          </p:cNvPr>
          <p:cNvSpPr>
            <a:spLocks noGrp="1"/>
          </p:cNvSpPr>
          <p:nvPr>
            <p:ph type="title"/>
          </p:nvPr>
        </p:nvSpPr>
        <p:spPr>
          <a:xfrm>
            <a:off x="838885" y="144231"/>
            <a:ext cx="11089004" cy="1325390"/>
          </a:xfrm>
        </p:spPr>
        <p:txBody>
          <a:bodyPr/>
          <a:lstStyle/>
          <a:p>
            <a:r>
              <a:rPr lang="en-US" sz="4000" dirty="0">
                <a:latin typeface="Trebuchet MS" panose="020B0703020202090204" pitchFamily="34" charset="0"/>
              </a:rPr>
              <a:t>RRI in practice: the Human Brain Project</a:t>
            </a:r>
          </a:p>
        </p:txBody>
      </p:sp>
      <p:sp>
        <p:nvSpPr>
          <p:cNvPr id="3" name="Content Placeholder 2">
            <a:extLst>
              <a:ext uri="{FF2B5EF4-FFF2-40B4-BE49-F238E27FC236}">
                <a16:creationId xmlns:a16="http://schemas.microsoft.com/office/drawing/2014/main" id="{D3E295E6-FB87-B146-A0B1-A181F3C7ED5A}"/>
              </a:ext>
            </a:extLst>
          </p:cNvPr>
          <p:cNvSpPr>
            <a:spLocks noGrp="1"/>
          </p:cNvSpPr>
          <p:nvPr>
            <p:ph idx="1"/>
          </p:nvPr>
        </p:nvSpPr>
        <p:spPr>
          <a:xfrm>
            <a:off x="192113" y="1285887"/>
            <a:ext cx="8037488" cy="5427882"/>
          </a:xfrm>
        </p:spPr>
        <p:txBody>
          <a:bodyPr>
            <a:normAutofit/>
          </a:bodyPr>
          <a:lstStyle/>
          <a:p>
            <a:pPr marL="0" indent="0">
              <a:buNone/>
            </a:pPr>
            <a:endParaRPr lang="en-GB" sz="1900" dirty="0">
              <a:latin typeface="Trebuchet MS" panose="020B0703020202090204" pitchFamily="34" charset="0"/>
            </a:endParaRPr>
          </a:p>
          <a:p>
            <a:pPr marL="0" indent="0">
              <a:buNone/>
            </a:pPr>
            <a:r>
              <a:rPr lang="en-GB" sz="1600" dirty="0">
                <a:latin typeface="Trebuchet MS" panose="020B0703020202090204" pitchFamily="34" charset="0"/>
              </a:rPr>
              <a:t>EU Future and Emerging Technologies (FET) Flagship Initiatives</a:t>
            </a:r>
          </a:p>
          <a:p>
            <a:pPr marL="0" indent="0">
              <a:buNone/>
            </a:pPr>
            <a:endParaRPr lang="en-GB" sz="1600" dirty="0">
              <a:latin typeface="Trebuchet MS" panose="020B0703020202090204" pitchFamily="34" charset="0"/>
            </a:endParaRPr>
          </a:p>
          <a:p>
            <a:pPr marL="0" indent="0">
              <a:buNone/>
            </a:pPr>
            <a:r>
              <a:rPr lang="en-GB" sz="1600" dirty="0">
                <a:latin typeface="Trebuchet MS" panose="020B0703020202090204" pitchFamily="34" charset="0"/>
              </a:rPr>
              <a:t>One of the biggest EU-funded research projects (</a:t>
            </a:r>
            <a:r>
              <a:rPr lang="en-US" sz="1600" dirty="0">
                <a:latin typeface="Trebuchet MS" panose="020B0703020202090204" pitchFamily="34" charset="0"/>
              </a:rPr>
              <a:t>approximately 400 million Euros from the EU Framework </a:t>
            </a:r>
            <a:r>
              <a:rPr lang="en-US" sz="1600" dirty="0" err="1">
                <a:latin typeface="Trebuchet MS" panose="020B0703020202090204" pitchFamily="34" charset="0"/>
              </a:rPr>
              <a:t>Programmes</a:t>
            </a:r>
            <a:r>
              <a:rPr lang="en-US" sz="1600" dirty="0">
                <a:latin typeface="Trebuchet MS" panose="020B0703020202090204" pitchFamily="34" charset="0"/>
              </a:rPr>
              <a:t> (FP7 and Horizon 2020)</a:t>
            </a:r>
          </a:p>
          <a:p>
            <a:pPr marL="0" indent="0">
              <a:buNone/>
            </a:pPr>
            <a:endParaRPr lang="en-US" sz="1600" dirty="0">
              <a:latin typeface="Trebuchet MS" panose="020B0703020202090204" pitchFamily="34" charset="0"/>
            </a:endParaRPr>
          </a:p>
          <a:p>
            <a:pPr marL="0" indent="0">
              <a:buNone/>
            </a:pPr>
            <a:r>
              <a:rPr lang="en-GB" sz="1600" dirty="0">
                <a:latin typeface="Trebuchet MS" panose="020B0703020202090204" pitchFamily="34" charset="0"/>
              </a:rPr>
              <a:t>500 researchers and engineers based in more than 100 universities, research institutes, and hospitals in some 20 countries</a:t>
            </a:r>
            <a:endParaRPr lang="en-US" sz="1600" dirty="0">
              <a:latin typeface="Trebuchet MS" panose="020B0703020202090204" pitchFamily="34" charset="0"/>
            </a:endParaRPr>
          </a:p>
          <a:p>
            <a:endParaRPr lang="en-GB" sz="1600" dirty="0">
              <a:latin typeface="Trebuchet MS" panose="020B0703020202090204" pitchFamily="34" charset="0"/>
            </a:endParaRPr>
          </a:p>
          <a:p>
            <a:pPr marL="0" indent="0">
              <a:buNone/>
            </a:pPr>
            <a:r>
              <a:rPr lang="en-GB" sz="1600" dirty="0">
                <a:latin typeface="Trebuchet MS" panose="020B0703020202090204" pitchFamily="34" charset="0"/>
              </a:rPr>
              <a:t>Aims </a:t>
            </a:r>
          </a:p>
          <a:p>
            <a:pPr lvl="1"/>
            <a:r>
              <a:rPr lang="en-GB" sz="1600" dirty="0">
                <a:latin typeface="Trebuchet MS" panose="020B0703020202090204" pitchFamily="34" charset="0"/>
              </a:rPr>
              <a:t>Support and develop </a:t>
            </a:r>
            <a:r>
              <a:rPr lang="en-GB" sz="1600" dirty="0">
                <a:solidFill>
                  <a:srgbClr val="C00000"/>
                </a:solidFill>
                <a:latin typeface="Trebuchet MS" panose="020B0703020202090204" pitchFamily="34" charset="0"/>
              </a:rPr>
              <a:t>multidisciplinary information and communication </a:t>
            </a:r>
            <a:r>
              <a:rPr lang="en-GB" sz="1600" dirty="0">
                <a:latin typeface="Trebuchet MS" panose="020B0703020202090204" pitchFamily="34" charset="0"/>
              </a:rPr>
              <a:t>technology (ICT) for neuroscience research. </a:t>
            </a:r>
          </a:p>
          <a:p>
            <a:pPr lvl="1"/>
            <a:r>
              <a:rPr lang="en-GB" sz="1600" dirty="0">
                <a:latin typeface="Trebuchet MS" panose="020B0703020202090204" pitchFamily="34" charset="0"/>
              </a:rPr>
              <a:t>Achieve a </a:t>
            </a:r>
            <a:r>
              <a:rPr lang="en-GB" sz="1600" dirty="0">
                <a:solidFill>
                  <a:srgbClr val="C00000"/>
                </a:solidFill>
                <a:latin typeface="Trebuchet MS" panose="020B0703020202090204" pitchFamily="34" charset="0"/>
              </a:rPr>
              <a:t>more integrated understanding of the human brain</a:t>
            </a:r>
            <a:r>
              <a:rPr lang="en-GB" sz="1600" dirty="0">
                <a:latin typeface="Trebuchet MS" panose="020B0703020202090204" pitchFamily="34" charset="0"/>
              </a:rPr>
              <a:t>, leading to medical and technological applications (</a:t>
            </a:r>
            <a:r>
              <a:rPr lang="en-GB" sz="1600" dirty="0" err="1">
                <a:latin typeface="Trebuchet MS" panose="020B0703020202090204" pitchFamily="34" charset="0"/>
              </a:rPr>
              <a:t>Amunts</a:t>
            </a:r>
            <a:r>
              <a:rPr lang="en-GB" sz="1600" dirty="0">
                <a:latin typeface="Trebuchet MS" panose="020B0703020202090204" pitchFamily="34" charset="0"/>
              </a:rPr>
              <a:t> et al. 2019). </a:t>
            </a:r>
          </a:p>
          <a:p>
            <a:pPr lvl="1"/>
            <a:r>
              <a:rPr lang="en-GB" sz="1600" dirty="0">
                <a:latin typeface="Trebuchet MS" panose="020B0703020202090204" pitchFamily="34" charset="0"/>
              </a:rPr>
              <a:t>Develop a </a:t>
            </a:r>
            <a:r>
              <a:rPr lang="en-GB" sz="1600" dirty="0">
                <a:solidFill>
                  <a:srgbClr val="C00000"/>
                </a:solidFill>
                <a:latin typeface="Trebuchet MS" panose="020B0703020202090204" pitchFamily="34" charset="0"/>
              </a:rPr>
              <a:t>research infrastructure </a:t>
            </a:r>
            <a:r>
              <a:rPr lang="en-GB" sz="1600" dirty="0">
                <a:latin typeface="Trebuchet MS" panose="020B0703020202090204" pitchFamily="34" charset="0"/>
              </a:rPr>
              <a:t>that provides data, tools and computing facilities via six open-access platforms.  Future sustainable research infrastructure: EBRAINS</a:t>
            </a:r>
          </a:p>
          <a:p>
            <a:pPr lvl="1"/>
            <a:endParaRPr lang="en-US" sz="2600" dirty="0">
              <a:latin typeface="Rockwell" panose="02060603020205020403" pitchFamily="18" charset="77"/>
            </a:endParaRPr>
          </a:p>
          <a:p>
            <a:endParaRPr lang="en-US" dirty="0"/>
          </a:p>
        </p:txBody>
      </p:sp>
      <p:pic>
        <p:nvPicPr>
          <p:cNvPr id="2052" name="Picture 4">
            <a:extLst>
              <a:ext uri="{FF2B5EF4-FFF2-40B4-BE49-F238E27FC236}">
                <a16:creationId xmlns:a16="http://schemas.microsoft.com/office/drawing/2014/main" id="{641B34EA-57FC-E045-B6F4-56AA309DCB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9751" y="2279953"/>
            <a:ext cx="1971674" cy="1811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7049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60414-CCA7-714C-BA95-7796678FFC0C}"/>
              </a:ext>
            </a:extLst>
          </p:cNvPr>
          <p:cNvSpPr>
            <a:spLocks noGrp="1"/>
          </p:cNvSpPr>
          <p:nvPr>
            <p:ph type="title"/>
          </p:nvPr>
        </p:nvSpPr>
        <p:spPr/>
        <p:txBody>
          <a:bodyPr/>
          <a:lstStyle/>
          <a:p>
            <a:endParaRPr lang="en-US"/>
          </a:p>
        </p:txBody>
      </p:sp>
      <p:sp>
        <p:nvSpPr>
          <p:cNvPr id="4" name="Date Placeholder 3">
            <a:extLst>
              <a:ext uri="{FF2B5EF4-FFF2-40B4-BE49-F238E27FC236}">
                <a16:creationId xmlns:a16="http://schemas.microsoft.com/office/drawing/2014/main" id="{E52691FE-65F4-0645-9EC9-9434E98CC83E}"/>
              </a:ext>
            </a:extLst>
          </p:cNvPr>
          <p:cNvSpPr>
            <a:spLocks noGrp="1"/>
          </p:cNvSpPr>
          <p:nvPr>
            <p:ph type="dt" sz="half" idx="10"/>
          </p:nvPr>
        </p:nvSpPr>
        <p:spPr>
          <a:xfrm>
            <a:off x="838091" y="6355970"/>
            <a:ext cx="2742843" cy="365077"/>
          </a:xfrm>
          <a:prstGeom prst="rect">
            <a:avLst/>
          </a:prstGeom>
        </p:spPr>
        <p:txBody>
          <a:bodyPr vert="horz" lIns="91428" tIns="45714" rIns="91428" bIns="45714" rtlCol="0" anchor="ctr"/>
          <a:lstStyle>
            <a:defPPr>
              <a:defRPr lang="en-US"/>
            </a:defPPr>
            <a:lvl1pPr marL="0" algn="l"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7B431C8-D939-134A-8A5F-A4B8C2C41ACC}" type="datetimeFigureOut">
              <a:rPr lang="es-ES_tradnl" smtClean="0"/>
              <a:pPr/>
              <a:t>24/10/21</a:t>
            </a:fld>
            <a:endParaRPr lang="en-GB"/>
          </a:p>
        </p:txBody>
      </p:sp>
      <p:sp>
        <p:nvSpPr>
          <p:cNvPr id="5" name="Footer Placeholder 4">
            <a:extLst>
              <a:ext uri="{FF2B5EF4-FFF2-40B4-BE49-F238E27FC236}">
                <a16:creationId xmlns:a16="http://schemas.microsoft.com/office/drawing/2014/main" id="{86F48A88-0427-7A4B-A3B9-C12C878E3E7E}"/>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US"/>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EE48E910-1DEF-C040-A6B7-11B02C25341E}"/>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US"/>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9643DF3E-E240-C24D-9826-03939F94C618}" type="slidenum">
              <a:rPr lang="es-ES_tradnl" smtClean="0"/>
              <a:pPr/>
              <a:t>8</a:t>
            </a:fld>
            <a:endParaRPr lang="en-GB"/>
          </a:p>
        </p:txBody>
      </p:sp>
      <p:pic>
        <p:nvPicPr>
          <p:cNvPr id="9" name="Content Placeholder 8">
            <a:extLst>
              <a:ext uri="{FF2B5EF4-FFF2-40B4-BE49-F238E27FC236}">
                <a16:creationId xmlns:a16="http://schemas.microsoft.com/office/drawing/2014/main" id="{13FF33B5-25E9-8846-95B3-020AA892B618}"/>
              </a:ext>
            </a:extLst>
          </p:cNvPr>
          <p:cNvPicPr>
            <a:picLocks noGrp="1" noChangeAspect="1"/>
          </p:cNvPicPr>
          <p:nvPr>
            <p:ph idx="1"/>
          </p:nvPr>
        </p:nvPicPr>
        <p:blipFill>
          <a:blip r:embed="rId3"/>
          <a:stretch>
            <a:fillRect/>
          </a:stretch>
        </p:blipFill>
        <p:spPr>
          <a:xfrm>
            <a:off x="336110" y="261061"/>
            <a:ext cx="11591779" cy="5986972"/>
          </a:xfrm>
          <a:prstGeom prst="rect">
            <a:avLst/>
          </a:prstGeom>
        </p:spPr>
      </p:pic>
      <p:sp>
        <p:nvSpPr>
          <p:cNvPr id="3" name="Down Arrow 2">
            <a:extLst>
              <a:ext uri="{FF2B5EF4-FFF2-40B4-BE49-F238E27FC236}">
                <a16:creationId xmlns:a16="http://schemas.microsoft.com/office/drawing/2014/main" id="{0D729C69-7F6C-8449-872B-54B6A9520389}"/>
              </a:ext>
            </a:extLst>
          </p:cNvPr>
          <p:cNvSpPr/>
          <p:nvPr/>
        </p:nvSpPr>
        <p:spPr bwMode="auto">
          <a:xfrm>
            <a:off x="11180050" y="4004989"/>
            <a:ext cx="484569" cy="978281"/>
          </a:xfrm>
          <a:prstGeom prst="downArrow">
            <a:avLst/>
          </a:prstGeom>
          <a:solidFill>
            <a:srgbClr val="FFC000"/>
          </a:solidFill>
          <a:ln w="9525" cap="flat" cmpd="sng" algn="ctr">
            <a:noFill/>
            <a:prstDash val="solid"/>
            <a:round/>
            <a:headEnd type="none" w="med" len="med"/>
            <a:tailEnd type="none" w="med" len="med"/>
          </a:ln>
          <a:effectLst/>
        </p:spPr>
        <p:txBody>
          <a:bodyPr vert="horz" wrap="square" lIns="91428" tIns="45714" rIns="91428" bIns="45714" numCol="1" rtlCol="0" anchor="t" anchorCtr="0" compatLnSpc="1">
            <a:prstTxWarp prst="textNoShape">
              <a:avLst/>
            </a:prstTxWarp>
          </a:bodyPr>
          <a:lstStyle/>
          <a:p>
            <a:pPr defTabSz="914309" eaLnBrk="0" fontAlgn="base" hangingPunct="0">
              <a:spcBef>
                <a:spcPct val="0"/>
              </a:spcBef>
              <a:spcAft>
                <a:spcPct val="0"/>
              </a:spcAft>
            </a:pPr>
            <a:endParaRPr lang="en-SE" sz="2400">
              <a:solidFill>
                <a:srgbClr val="FF0000"/>
              </a:solidFill>
              <a:latin typeface="Berling" pitchFamily="18" charset="0"/>
              <a:ea typeface="ＭＳ Ｐゴシック" charset="-128"/>
            </a:endParaRPr>
          </a:p>
        </p:txBody>
      </p:sp>
    </p:spTree>
    <p:extLst>
      <p:ext uri="{BB962C8B-B14F-4D97-AF65-F5344CB8AC3E}">
        <p14:creationId xmlns:p14="http://schemas.microsoft.com/office/powerpoint/2010/main" val="3131202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B8113-229A-3245-823C-B7046ED10260}"/>
              </a:ext>
            </a:extLst>
          </p:cNvPr>
          <p:cNvSpPr>
            <a:spLocks noGrp="1"/>
          </p:cNvSpPr>
          <p:nvPr>
            <p:ph type="title"/>
          </p:nvPr>
        </p:nvSpPr>
        <p:spPr/>
        <p:txBody>
          <a:bodyPr>
            <a:normAutofit/>
          </a:bodyPr>
          <a:lstStyle/>
          <a:p>
            <a:pPr algn="ctr"/>
            <a:r>
              <a:rPr lang="en-US" dirty="0">
                <a:latin typeface="Trebuchet MS" panose="020B0703020202090204" pitchFamily="34" charset="0"/>
                <a:cs typeface="Calibri" panose="020F0502020204030204" pitchFamily="34" charset="0"/>
              </a:rPr>
              <a:t>RRI Dimensions: AREA Framework</a:t>
            </a:r>
          </a:p>
        </p:txBody>
      </p:sp>
      <p:sp>
        <p:nvSpPr>
          <p:cNvPr id="3" name="Content Placeholder 2">
            <a:extLst>
              <a:ext uri="{FF2B5EF4-FFF2-40B4-BE49-F238E27FC236}">
                <a16:creationId xmlns:a16="http://schemas.microsoft.com/office/drawing/2014/main" id="{73CBE965-4D7E-6143-B84D-BDFFD4CD3ECE}"/>
              </a:ext>
            </a:extLst>
          </p:cNvPr>
          <p:cNvSpPr>
            <a:spLocks noGrp="1"/>
          </p:cNvSpPr>
          <p:nvPr>
            <p:ph idx="1"/>
          </p:nvPr>
        </p:nvSpPr>
        <p:spPr>
          <a:xfrm>
            <a:off x="312537" y="1926659"/>
            <a:ext cx="11565338" cy="4193340"/>
          </a:xfrm>
        </p:spPr>
        <p:txBody>
          <a:bodyPr>
            <a:normAutofit/>
          </a:bodyPr>
          <a:lstStyle/>
          <a:p>
            <a:pPr marL="0"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ANTICIPATE: Foresight analyses of social and ethical concerns</a:t>
            </a:r>
          </a:p>
          <a:p>
            <a:pPr marL="266673" lvl="1"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Identify potential ethical and social concerns at an early stage</a:t>
            </a:r>
          </a:p>
          <a:p>
            <a:pPr marL="266673" lvl="1" indent="0">
              <a:buNone/>
            </a:pPr>
            <a:endParaRPr lang="en-US" altLang="en-US" sz="1600" dirty="0">
              <a:latin typeface="Trebuchet MS" panose="020B0703020202090204" pitchFamily="34" charset="0"/>
              <a:ea typeface="ヒラギノ角ゴ Pro W3" panose="020B0300000000000000" pitchFamily="34" charset="-128"/>
              <a:cs typeface="Calibri" panose="020F0502020204030204" pitchFamily="34" charset="0"/>
            </a:endParaRPr>
          </a:p>
          <a:p>
            <a:pPr marL="0"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REFLECT: Conceptual analyses and researcher awareness</a:t>
            </a:r>
          </a:p>
          <a:p>
            <a:pPr marL="266673" lvl="1" indent="0">
              <a:buNone/>
            </a:pPr>
            <a:r>
              <a:rPr lang="en-US" sz="1600" dirty="0">
                <a:latin typeface="Trebuchet MS" panose="020B0703020202090204" pitchFamily="34" charset="0"/>
                <a:cs typeface="Calibri" panose="020F0502020204030204" pitchFamily="34" charset="0"/>
              </a:rPr>
              <a:t>on the purposes, motivations for and potential implications of the research, and the associated uncertainties</a:t>
            </a:r>
          </a:p>
          <a:p>
            <a:pPr marL="266673" lvl="1" indent="0">
              <a:buNone/>
            </a:pPr>
            <a:endParaRPr lang="en-US" altLang="en-US" sz="1600" dirty="0">
              <a:latin typeface="Trebuchet MS" panose="020B0703020202090204" pitchFamily="34" charset="0"/>
              <a:ea typeface="ヒラギノ角ゴ Pro W3" panose="020B0300000000000000" pitchFamily="34" charset="-128"/>
              <a:cs typeface="Calibri" panose="020F0502020204030204" pitchFamily="34" charset="0"/>
            </a:endParaRPr>
          </a:p>
          <a:p>
            <a:pPr marL="0"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ENGAGE: Public and stakeholder dialogue and feed-back</a:t>
            </a:r>
          </a:p>
          <a:p>
            <a:pPr marL="266673" lvl="1"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with a range of public communities and stakeholders, in an open and transparent manner, the implications of the work of the HBP in order to feedback the priorities and concerns by citizens into the project</a:t>
            </a:r>
          </a:p>
          <a:p>
            <a:pPr marL="266673" lvl="1" indent="0">
              <a:buNone/>
            </a:pPr>
            <a:endParaRPr lang="en-US" altLang="en-US" sz="1600" dirty="0">
              <a:latin typeface="Trebuchet MS" panose="020B0703020202090204" pitchFamily="34" charset="0"/>
              <a:ea typeface="ヒラギノ角ゴ Pro W3" panose="020B0300000000000000" pitchFamily="34" charset="-128"/>
              <a:cs typeface="Calibri" panose="020F0502020204030204" pitchFamily="34" charset="0"/>
            </a:endParaRPr>
          </a:p>
          <a:p>
            <a:pPr marL="0" indent="0">
              <a:buNone/>
            </a:pP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ACT: Strategic pathways to social benefit</a:t>
            </a:r>
          </a:p>
          <a:p>
            <a:pPr marL="266673" lvl="1" indent="0">
              <a:buNone/>
            </a:pPr>
            <a:r>
              <a:rPr lang="en-GB" altLang="en-US" sz="1600" dirty="0">
                <a:latin typeface="Trebuchet MS" panose="020B0703020202090204" pitchFamily="34" charset="0"/>
                <a:ea typeface="ヒラギノ角ゴ Pro W3" panose="020B0300000000000000" pitchFamily="34" charset="-128"/>
                <a:cs typeface="Calibri" panose="020F0502020204030204" pitchFamily="34" charset="0"/>
              </a:rPr>
              <a:t>Integrating anticipatory ethical and social foresight, conceptual reflection, and public concerns into the management and strategy of the HBP itself</a:t>
            </a:r>
            <a:r>
              <a:rPr lang="en-US" altLang="en-US" sz="1600" dirty="0">
                <a:latin typeface="Trebuchet MS" panose="020B0703020202090204" pitchFamily="34" charset="0"/>
                <a:ea typeface="ヒラギノ角ゴ Pro W3" panose="020B0300000000000000" pitchFamily="34" charset="-128"/>
                <a:cs typeface="Calibri" panose="020F0502020204030204" pitchFamily="34" charset="0"/>
              </a:rPr>
              <a:t> by feeding the priorities and concerns of citizens and researchers into the project</a:t>
            </a:r>
            <a:endParaRPr lang="en-GB" altLang="en-US" sz="1600" dirty="0">
              <a:latin typeface="Trebuchet MS" panose="020B0703020202090204" pitchFamily="34" charset="0"/>
              <a:ea typeface="ヒラギノ角ゴ Pro W3" panose="020B0300000000000000" pitchFamily="34" charset="-128"/>
              <a:cs typeface="Calibri" panose="020F0502020204030204" pitchFamily="34" charset="0"/>
            </a:endParaRPr>
          </a:p>
          <a:p>
            <a:endParaRPr lang="en-US" dirty="0"/>
          </a:p>
        </p:txBody>
      </p:sp>
      <p:sp>
        <p:nvSpPr>
          <p:cNvPr id="5" name="Footer Placeholder 4">
            <a:extLst>
              <a:ext uri="{FF2B5EF4-FFF2-40B4-BE49-F238E27FC236}">
                <a16:creationId xmlns:a16="http://schemas.microsoft.com/office/drawing/2014/main" id="{202026FC-EDB7-0640-BD23-FA3A9EE77868}"/>
              </a:ext>
            </a:extLst>
          </p:cNvPr>
          <p:cNvSpPr>
            <a:spLocks noGrp="1"/>
          </p:cNvSpPr>
          <p:nvPr>
            <p:ph type="ftr" sz="quarter" idx="11"/>
          </p:nvPr>
        </p:nvSpPr>
        <p:spPr>
          <a:xfrm>
            <a:off x="4038074" y="6355970"/>
            <a:ext cx="4114264" cy="365077"/>
          </a:xfrm>
          <a:prstGeom prst="rect">
            <a:avLst/>
          </a:prstGeom>
        </p:spPr>
        <p:txBody>
          <a:bodyPr vert="horz" lIns="91428" tIns="45714" rIns="91428" bIns="45714" rtlCol="0" anchor="ctr"/>
          <a:lstStyle>
            <a:defPPr>
              <a:defRPr lang="en-SE"/>
            </a:defPPr>
            <a:lvl1pPr marL="0" algn="ct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B22C45BE-8791-7D4F-A4F6-0330516CF47C}"/>
              </a:ext>
            </a:extLst>
          </p:cNvPr>
          <p:cNvSpPr>
            <a:spLocks noGrp="1"/>
          </p:cNvSpPr>
          <p:nvPr>
            <p:ph type="sldNum" sz="quarter" idx="12"/>
          </p:nvPr>
        </p:nvSpPr>
        <p:spPr>
          <a:xfrm>
            <a:off x="8609479" y="6355970"/>
            <a:ext cx="2742843" cy="365077"/>
          </a:xfrm>
          <a:prstGeom prst="rect">
            <a:avLst/>
          </a:prstGeom>
        </p:spPr>
        <p:txBody>
          <a:bodyPr vert="horz" lIns="91428" tIns="45714" rIns="91428" bIns="45714" rtlCol="0" anchor="ctr"/>
          <a:lstStyle>
            <a:defPPr>
              <a:defRPr lang="en-SE"/>
            </a:defPPr>
            <a:lvl1pPr marL="0" algn="r" defTabSz="914309" rtl="0" eaLnBrk="1" latinLnBrk="0" hangingPunct="1">
              <a:defRPr sz="1200" kern="1200">
                <a:solidFill>
                  <a:schemeClr val="tx1">
                    <a:tint val="75000"/>
                  </a:schemeClr>
                </a:solidFill>
                <a:latin typeface="+mn-lt"/>
                <a:ea typeface="+mn-ea"/>
                <a:cs typeface="+mn-cs"/>
              </a:defRPr>
            </a:lvl1pPr>
            <a:lvl2pPr marL="457154" algn="l" defTabSz="914309" rtl="0" eaLnBrk="1" latinLnBrk="0" hangingPunct="1">
              <a:defRPr sz="1800" kern="1200">
                <a:solidFill>
                  <a:schemeClr val="tx1"/>
                </a:solidFill>
                <a:latin typeface="+mn-lt"/>
                <a:ea typeface="+mn-ea"/>
                <a:cs typeface="+mn-cs"/>
              </a:defRPr>
            </a:lvl2pPr>
            <a:lvl3pPr marL="914309" algn="l" defTabSz="914309" rtl="0" eaLnBrk="1" latinLnBrk="0" hangingPunct="1">
              <a:defRPr sz="1800" kern="1200">
                <a:solidFill>
                  <a:schemeClr val="tx1"/>
                </a:solidFill>
                <a:latin typeface="+mn-lt"/>
                <a:ea typeface="+mn-ea"/>
                <a:cs typeface="+mn-cs"/>
              </a:defRPr>
            </a:lvl3pPr>
            <a:lvl4pPr marL="1371463" algn="l" defTabSz="914309" rtl="0" eaLnBrk="1" latinLnBrk="0" hangingPunct="1">
              <a:defRPr sz="1800" kern="1200">
                <a:solidFill>
                  <a:schemeClr val="tx1"/>
                </a:solidFill>
                <a:latin typeface="+mn-lt"/>
                <a:ea typeface="+mn-ea"/>
                <a:cs typeface="+mn-cs"/>
              </a:defRPr>
            </a:lvl4pPr>
            <a:lvl5pPr marL="1828617" algn="l" defTabSz="914309" rtl="0" eaLnBrk="1" latinLnBrk="0" hangingPunct="1">
              <a:defRPr sz="1800" kern="1200">
                <a:solidFill>
                  <a:schemeClr val="tx1"/>
                </a:solidFill>
                <a:latin typeface="+mn-lt"/>
                <a:ea typeface="+mn-ea"/>
                <a:cs typeface="+mn-cs"/>
              </a:defRPr>
            </a:lvl5pPr>
            <a:lvl6pPr marL="2285771" algn="l" defTabSz="914309" rtl="0" eaLnBrk="1" latinLnBrk="0" hangingPunct="1">
              <a:defRPr sz="1800" kern="1200">
                <a:solidFill>
                  <a:schemeClr val="tx1"/>
                </a:solidFill>
                <a:latin typeface="+mn-lt"/>
                <a:ea typeface="+mn-ea"/>
                <a:cs typeface="+mn-cs"/>
              </a:defRPr>
            </a:lvl6pPr>
            <a:lvl7pPr marL="2742926" algn="l" defTabSz="914309" rtl="0" eaLnBrk="1" latinLnBrk="0" hangingPunct="1">
              <a:defRPr sz="1800" kern="1200">
                <a:solidFill>
                  <a:schemeClr val="tx1"/>
                </a:solidFill>
                <a:latin typeface="+mn-lt"/>
                <a:ea typeface="+mn-ea"/>
                <a:cs typeface="+mn-cs"/>
              </a:defRPr>
            </a:lvl7pPr>
            <a:lvl8pPr marL="3200080" algn="l" defTabSz="914309" rtl="0" eaLnBrk="1" latinLnBrk="0" hangingPunct="1">
              <a:defRPr sz="1800" kern="1200">
                <a:solidFill>
                  <a:schemeClr val="tx1"/>
                </a:solidFill>
                <a:latin typeface="+mn-lt"/>
                <a:ea typeface="+mn-ea"/>
                <a:cs typeface="+mn-cs"/>
              </a:defRPr>
            </a:lvl8pPr>
            <a:lvl9pPr marL="3657234" algn="l" defTabSz="914309" rtl="0" eaLnBrk="1" latinLnBrk="0" hangingPunct="1">
              <a:defRPr sz="1800" kern="1200">
                <a:solidFill>
                  <a:schemeClr val="tx1"/>
                </a:solidFill>
                <a:latin typeface="+mn-lt"/>
                <a:ea typeface="+mn-ea"/>
                <a:cs typeface="+mn-cs"/>
              </a:defRPr>
            </a:lvl9pPr>
          </a:lstStyle>
          <a:p>
            <a:fld id="{0280A4FC-9B98-BF4B-81C2-22A01B5EBE04}" type="slidenum">
              <a:rPr lang="en-SE" smtClean="0"/>
              <a:pPr/>
              <a:t>9</a:t>
            </a:fld>
            <a:endParaRPr lang="en-GB" dirty="0"/>
          </a:p>
        </p:txBody>
      </p:sp>
      <p:sp>
        <p:nvSpPr>
          <p:cNvPr id="4" name="TextBox 3">
            <a:extLst>
              <a:ext uri="{FF2B5EF4-FFF2-40B4-BE49-F238E27FC236}">
                <a16:creationId xmlns:a16="http://schemas.microsoft.com/office/drawing/2014/main" id="{20DC415E-6531-4141-AECC-E3CD6E4ABE49}"/>
              </a:ext>
            </a:extLst>
          </p:cNvPr>
          <p:cNvSpPr txBox="1"/>
          <p:nvPr/>
        </p:nvSpPr>
        <p:spPr>
          <a:xfrm>
            <a:off x="2206722" y="2781012"/>
            <a:ext cx="2566331" cy="369284"/>
          </a:xfrm>
          <a:prstGeom prst="rect">
            <a:avLst/>
          </a:prstGeom>
          <a:solidFill>
            <a:schemeClr val="accent2"/>
          </a:solidFill>
        </p:spPr>
        <p:txBody>
          <a:bodyPr wrap="none" rtlCol="0">
            <a:spAutoFit/>
          </a:bodyPr>
          <a:lstStyle/>
          <a:p>
            <a:r>
              <a:rPr lang="en-GB" dirty="0"/>
              <a:t>P</a:t>
            </a:r>
            <a:r>
              <a:rPr lang="en-SE" dirty="0"/>
              <a:t>hilosophical, conceptual</a:t>
            </a:r>
          </a:p>
        </p:txBody>
      </p:sp>
    </p:spTree>
    <p:extLst>
      <p:ext uri="{BB962C8B-B14F-4D97-AF65-F5344CB8AC3E}">
        <p14:creationId xmlns:p14="http://schemas.microsoft.com/office/powerpoint/2010/main" val="1554462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1450</Words>
  <Application>Microsoft Macintosh PowerPoint</Application>
  <PresentationFormat>Widescreen</PresentationFormat>
  <Paragraphs>215</Paragraphs>
  <Slides>19</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Berling</vt:lpstr>
      <vt:lpstr>Calibri</vt:lpstr>
      <vt:lpstr>Calibri Light</vt:lpstr>
      <vt:lpstr>Rockwell</vt:lpstr>
      <vt:lpstr>Trebuchet MS</vt:lpstr>
      <vt:lpstr>Office Theme</vt:lpstr>
      <vt:lpstr>Towards Responsible Brain Research and Applications</vt:lpstr>
      <vt:lpstr>Structure</vt:lpstr>
      <vt:lpstr>RRI: Context</vt:lpstr>
      <vt:lpstr>Responsible Research and Innovation (RRI) EC</vt:lpstr>
      <vt:lpstr>Understandings of RRI</vt:lpstr>
      <vt:lpstr>RRI: characteristics</vt:lpstr>
      <vt:lpstr>RRI in practice: the Human Brain Project</vt:lpstr>
      <vt:lpstr>PowerPoint Presentation</vt:lpstr>
      <vt:lpstr>RRI Dimensions: AREA Framework</vt:lpstr>
      <vt:lpstr>PowerPoint Presentation</vt:lpstr>
      <vt:lpstr>Ethics and Society </vt:lpstr>
      <vt:lpstr>HBP RRI: some lessons</vt:lpstr>
      <vt:lpstr>Focus 1: Artificial Intelligence</vt:lpstr>
      <vt:lpstr>PowerPoint Presentation</vt:lpstr>
      <vt:lpstr>Focus 2: Digital Twin of the Brain</vt:lpstr>
      <vt:lpstr>Focus 3: Brain Computer Interfaces</vt:lpstr>
      <vt:lpstr>Discussion</vt:lpstr>
      <vt:lpstr>From RRI to RbD?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Towards Responsible Brain Research and Applications</dc:title>
  <dc:creator>arleen salles</dc:creator>
  <cp:lastModifiedBy>arleen salles</cp:lastModifiedBy>
  <cp:revision>9</cp:revision>
  <cp:lastPrinted>2021-10-24T18:41:40Z</cp:lastPrinted>
  <dcterms:created xsi:type="dcterms:W3CDTF">2021-10-23T19:07:41Z</dcterms:created>
  <dcterms:modified xsi:type="dcterms:W3CDTF">2021-10-24T22:34:46Z</dcterms:modified>
</cp:coreProperties>
</file>

<file path=docProps/thumbnail.jpeg>
</file>